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6858000" cx="12192000"/>
  <p:notesSz cx="6858000" cy="9144000"/>
  <p:embeddedFontLst>
    <p:embeddedFont>
      <p:font typeface="Source Sans Pr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846">
          <p15:clr>
            <a:srgbClr val="A4A3A4"/>
          </p15:clr>
        </p15:guide>
      </p15:sldGuideLst>
    </p:ext>
    <p:ext uri="http://customooxmlschemas.google.com/">
      <go:slidesCustomData xmlns:go="http://customooxmlschemas.google.com/" r:id="rId46" roundtripDataSignature="AMtx7mjzwUZGsc/6SJvC7g5JngeK3bIJQ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0B3AC25-76DB-458B-9D2A-FA478F42A9C3}">
  <a:tblStyle styleId="{A0B3AC25-76DB-458B-9D2A-FA478F42A9C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84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font" Target="fonts/SourceSansPro-regular.fntdata"/><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font" Target="fonts/SourceSansPro-italic.fntdata"/><Relationship Id="rId21" Type="http://schemas.openxmlformats.org/officeDocument/2006/relationships/slide" Target="slides/slide15.xml"/><Relationship Id="rId43" Type="http://schemas.openxmlformats.org/officeDocument/2006/relationships/font" Target="fonts/SourceSansPro-bold.fntdata"/><Relationship Id="rId24" Type="http://schemas.openxmlformats.org/officeDocument/2006/relationships/slide" Target="slides/slide18.xml"/><Relationship Id="rId46" Type="http://customschemas.google.com/relationships/presentationmetadata" Target="metadata"/><Relationship Id="rId23" Type="http://schemas.openxmlformats.org/officeDocument/2006/relationships/slide" Target="slides/slide17.xml"/><Relationship Id="rId45" Type="http://schemas.openxmlformats.org/officeDocument/2006/relationships/font" Target="fonts/SourceSansPr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zh-C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Radiodensity" TargetMode="External"/><Relationship Id="rId3" Type="http://schemas.openxmlformats.org/officeDocument/2006/relationships/hyperlink" Target="https://en.wikipedia.org/wiki/Radiodensity" TargetMode="External"/><Relationship Id="rId4" Type="http://schemas.openxmlformats.org/officeDocument/2006/relationships/hyperlink" Target="https://en.wikipedia.org/wiki/CT_scan" TargetMode="External"/><Relationship Id="rId5" Type="http://schemas.openxmlformats.org/officeDocument/2006/relationships/hyperlink" Target="https://en.wikipedia.org/wiki/CT_scan"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Artificial_neural_network" TargetMode="External"/><Relationship Id="rId3" Type="http://schemas.openxmlformats.org/officeDocument/2006/relationships/hyperlink" Target="https://en.wikipedia.org/wiki/Stochastic_gradient_descent" TargetMode="External"/><Relationship Id="rId4" Type="http://schemas.openxmlformats.org/officeDocument/2006/relationships/hyperlink" Target="https://en.wikipedia.org/wiki/Backpropagation" TargetMode="External"/><Relationship Id="rId5" Type="http://schemas.openxmlformats.org/officeDocument/2006/relationships/hyperlink" Target="https://en.wikipedia.org/wiki/Partial_derivative"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 name="Shape 11"/>
        <p:cNvGrpSpPr/>
        <p:nvPr/>
      </p:nvGrpSpPr>
      <p:grpSpPr>
        <a:xfrm>
          <a:off x="0" y="0"/>
          <a:ext cx="0" cy="0"/>
          <a:chOff x="0" y="0"/>
          <a:chExt cx="0" cy="0"/>
        </a:xfrm>
      </p:grpSpPr>
      <p:sp>
        <p:nvSpPr>
          <p:cNvPr id="12" name="Google Shape;1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 name="Google Shape;1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6bd0f91e44_3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g6bd0f91e44_3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F3F3F"/>
              </a:buClr>
              <a:buSzPts val="1200"/>
              <a:buFont typeface="Microsoft Yahei"/>
              <a:buNone/>
            </a:pPr>
            <a:r>
              <a:rPr lang="zh-CN" sz="1200">
                <a:solidFill>
                  <a:srgbClr val="3F3F3F"/>
                </a:solidFill>
                <a:latin typeface="Microsoft Yahei"/>
                <a:ea typeface="Microsoft Yahei"/>
                <a:cs typeface="Microsoft Yahei"/>
                <a:sym typeface="Microsoft Yahei"/>
              </a:rPr>
              <a:t>Our Data contains 5 different kinds of Intracranial Hemorrhage. And  a CSV with </a:t>
            </a:r>
            <a:r>
              <a:rPr lang="zh-CN">
                <a:solidFill>
                  <a:srgbClr val="3F3F3F"/>
                </a:solidFill>
                <a:latin typeface="Microsoft Yahei"/>
                <a:ea typeface="Microsoft Yahei"/>
                <a:cs typeface="Microsoft Yahei"/>
                <a:sym typeface="Microsoft Yahei"/>
              </a:rPr>
              <a:t>labels</a:t>
            </a:r>
            <a:r>
              <a:rPr lang="zh-CN" sz="1200">
                <a:solidFill>
                  <a:srgbClr val="3F3F3F"/>
                </a:solidFill>
                <a:latin typeface="Microsoft Yahei"/>
                <a:ea typeface="Microsoft Yahei"/>
                <a:cs typeface="Microsoft Yahei"/>
                <a:sym typeface="Microsoft Yahei"/>
              </a:rPr>
              <a:t>.</a:t>
            </a:r>
            <a:endParaRPr/>
          </a:p>
          <a:p>
            <a:pPr indent="0" lvl="0" marL="0" rtl="0" algn="l">
              <a:spcBef>
                <a:spcPts val="0"/>
              </a:spcBef>
              <a:spcAft>
                <a:spcPts val="0"/>
              </a:spcAft>
              <a:buNone/>
            </a:pPr>
            <a:r>
              <a:rPr lang="zh-CN" sz="1050">
                <a:solidFill>
                  <a:srgbClr val="222222"/>
                </a:solidFill>
                <a:highlight>
                  <a:srgbClr val="FFFFFF"/>
                </a:highlight>
                <a:latin typeface="Arial"/>
                <a:ea typeface="Arial"/>
                <a:cs typeface="Arial"/>
                <a:sym typeface="Arial"/>
              </a:rPr>
              <a:t>The </a:t>
            </a:r>
            <a:r>
              <a:rPr b="1" lang="zh-CN" sz="1050">
                <a:solidFill>
                  <a:srgbClr val="222222"/>
                </a:solidFill>
                <a:latin typeface="Arial"/>
                <a:ea typeface="Arial"/>
                <a:cs typeface="Arial"/>
                <a:sym typeface="Arial"/>
              </a:rPr>
              <a:t>Hounsfield scale</a:t>
            </a:r>
            <a:r>
              <a:rPr lang="zh-CN" sz="1050">
                <a:solidFill>
                  <a:srgbClr val="222222"/>
                </a:solidFill>
                <a:highlight>
                  <a:srgbClr val="FFFFFF"/>
                </a:highlight>
                <a:latin typeface="Arial"/>
                <a:ea typeface="Arial"/>
                <a:cs typeface="Arial"/>
                <a:sym typeface="Arial"/>
              </a:rPr>
              <a:t> is a quantitative scale for describing</a:t>
            </a:r>
            <a:r>
              <a:rPr lang="zh-CN" sz="1050">
                <a:solidFill>
                  <a:srgbClr val="222222"/>
                </a:solidFill>
                <a:highlight>
                  <a:srgbClr val="FFFFFF"/>
                </a:highlight>
                <a:uFill>
                  <a:noFill/>
                </a:uFill>
                <a:latin typeface="Arial"/>
                <a:ea typeface="Arial"/>
                <a:cs typeface="Arial"/>
                <a:sym typeface="Arial"/>
                <a:hlinkClick r:id="rId2"/>
              </a:rPr>
              <a:t> </a:t>
            </a:r>
            <a:r>
              <a:rPr lang="zh-CN" sz="1050">
                <a:solidFill>
                  <a:srgbClr val="0645AD"/>
                </a:solidFill>
                <a:uFill>
                  <a:noFill/>
                </a:uFill>
                <a:latin typeface="Arial"/>
                <a:ea typeface="Arial"/>
                <a:cs typeface="Arial"/>
                <a:sym typeface="Arial"/>
                <a:hlinkClick r:id="rId3"/>
              </a:rPr>
              <a:t>radiodensity</a:t>
            </a:r>
            <a:r>
              <a:rPr lang="zh-CN" sz="1050">
                <a:solidFill>
                  <a:srgbClr val="222222"/>
                </a:solidFill>
                <a:highlight>
                  <a:srgbClr val="FFFFFF"/>
                </a:highlight>
                <a:latin typeface="Arial"/>
                <a:ea typeface="Arial"/>
                <a:cs typeface="Arial"/>
                <a:sym typeface="Arial"/>
              </a:rPr>
              <a:t>. It is frequently used in</a:t>
            </a:r>
            <a:r>
              <a:rPr lang="zh-CN" sz="1050">
                <a:solidFill>
                  <a:srgbClr val="222222"/>
                </a:solidFill>
                <a:highlight>
                  <a:srgbClr val="FFFFFF"/>
                </a:highlight>
                <a:uFill>
                  <a:noFill/>
                </a:uFill>
                <a:latin typeface="Arial"/>
                <a:ea typeface="Arial"/>
                <a:cs typeface="Arial"/>
                <a:sym typeface="Arial"/>
                <a:hlinkClick r:id="rId4"/>
              </a:rPr>
              <a:t> </a:t>
            </a:r>
            <a:r>
              <a:rPr lang="zh-CN" sz="1050">
                <a:solidFill>
                  <a:srgbClr val="0645AD"/>
                </a:solidFill>
                <a:uFill>
                  <a:noFill/>
                </a:uFill>
                <a:latin typeface="Arial"/>
                <a:ea typeface="Arial"/>
                <a:cs typeface="Arial"/>
                <a:sym typeface="Arial"/>
                <a:hlinkClick r:id="rId5"/>
              </a:rPr>
              <a:t>CT scans</a:t>
            </a:r>
            <a:r>
              <a:rPr lang="zh-CN" sz="1050">
                <a:solidFill>
                  <a:srgbClr val="222222"/>
                </a:solidFill>
                <a:highlight>
                  <a:srgbClr val="FFFFFF"/>
                </a:highlight>
                <a:latin typeface="Arial"/>
                <a:ea typeface="Arial"/>
                <a:cs typeface="Arial"/>
                <a:sym typeface="Arial"/>
              </a:rPr>
              <a:t>, where its value is also termed </a:t>
            </a:r>
            <a:r>
              <a:rPr b="1" lang="zh-CN" sz="1050">
                <a:solidFill>
                  <a:srgbClr val="222222"/>
                </a:solidFill>
                <a:latin typeface="Arial"/>
                <a:ea typeface="Arial"/>
                <a:cs typeface="Arial"/>
                <a:sym typeface="Arial"/>
              </a:rPr>
              <a:t>CT number</a:t>
            </a:r>
            <a:r>
              <a:rPr lang="zh-CN" sz="1050">
                <a:solidFill>
                  <a:srgbClr val="222222"/>
                </a:solidFill>
                <a:highlight>
                  <a:srgbClr val="FFFFFF"/>
                </a:highlight>
                <a:latin typeface="Arial"/>
                <a:ea typeface="Arial"/>
                <a:cs typeface="Arial"/>
                <a:sym typeface="Arial"/>
              </a:rPr>
              <a:t>. </a:t>
            </a:r>
            <a:endParaRPr/>
          </a:p>
        </p:txBody>
      </p:sp>
      <p:sp>
        <p:nvSpPr>
          <p:cNvPr id="204" name="Google Shape;204;g6bd0f91e44_3_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7a7dd16595_7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g7a7dd16595_7_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g7a7dd16595_7_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7a7dd16595_7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7a7dd16595_7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g7a7dd16595_7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7a7dd16595_7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g7a7dd16595_7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g7a7dd16595_7_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7a7dd16595_5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7a7dd16595_5_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g7a7dd16595_5_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7a7dd16595_5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7a7dd16595_5_1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g7a7dd16595_5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7a7dd16595_5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 name="Google Shape;299;g7a7dd16595_5_1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g7a7dd16595_5_1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7a7dd16595_5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 name="Google Shape;324;g7a7dd16595_5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g7a7dd16595_5_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 name="Shape 19"/>
        <p:cNvGrpSpPr/>
        <p:nvPr/>
      </p:nvGrpSpPr>
      <p:grpSpPr>
        <a:xfrm>
          <a:off x="0" y="0"/>
          <a:ext cx="0" cy="0"/>
          <a:chOff x="0" y="0"/>
          <a:chExt cx="0" cy="0"/>
        </a:xfrm>
      </p:grpSpPr>
      <p:sp>
        <p:nvSpPr>
          <p:cNvPr id="20" name="Google Shape;2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 name="Google Shape;2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6bd0f91e44_0_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zh-CN"/>
              <a:t>Before we move into the modeling part, we defined our own loss function to evaluate the model. we used weighted log loss and the weight for the prediction ‘any’ is twice over the weight for </a:t>
            </a:r>
            <a:r>
              <a:rPr lang="zh-CN"/>
              <a:t>the </a:t>
            </a:r>
            <a:r>
              <a:rPr lang="zh-CN"/>
              <a:t>predictions of all other sub-types. In this way, we attached more importance to the detection of any </a:t>
            </a:r>
            <a:r>
              <a:rPr lang="zh-CN"/>
              <a:t>type of hemorrhage </a:t>
            </a:r>
            <a:r>
              <a:rPr lang="zh-CN"/>
              <a:t>than detecting the sub-types.</a:t>
            </a:r>
            <a:endParaRPr/>
          </a:p>
        </p:txBody>
      </p:sp>
      <p:sp>
        <p:nvSpPr>
          <p:cNvPr id="367" name="Google Shape;367;g6bd0f91e44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6bd0f91e44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zh-CN"/>
              <a:t>for computational purposes, we converted the size of input image o 128 by 128 by 3.</a:t>
            </a:r>
            <a:endParaRPr/>
          </a:p>
          <a:p>
            <a:pPr indent="0" lvl="0" marL="0" rtl="0" algn="l">
              <a:spcBef>
                <a:spcPts val="0"/>
              </a:spcBef>
              <a:spcAft>
                <a:spcPts val="0"/>
              </a:spcAft>
              <a:buNone/>
            </a:pPr>
            <a:r>
              <a:rPr lang="zh-CN"/>
              <a:t>we have 3 convolutional layers, 3 max pooling layers and 1 fully connected layer.</a:t>
            </a:r>
            <a:endParaRPr/>
          </a:p>
          <a:p>
            <a:pPr indent="0" lvl="0" marL="0" rtl="0" algn="l">
              <a:spcBef>
                <a:spcPts val="0"/>
              </a:spcBef>
              <a:spcAft>
                <a:spcPts val="0"/>
              </a:spcAft>
              <a:buNone/>
            </a:pPr>
            <a:r>
              <a:rPr lang="zh-CN"/>
              <a:t>For the </a:t>
            </a:r>
            <a:r>
              <a:rPr lang="zh-CN"/>
              <a:t>convolution layers, as the network gets deeper, we used more filters enable to detect more features. The size of the filter is 3*3. we also used padding </a:t>
            </a:r>
            <a:r>
              <a:rPr lang="zh-CN"/>
              <a:t>so that output size is the same as input size. For the activation function, we used LeakyReLu, t</a:t>
            </a:r>
            <a:r>
              <a:rPr lang="zh-CN"/>
              <a:t>he derivative of the LeakyReLU is 1 in the positive part, and is a small fraction in the negative part. So it will always have a little slope to allow the gradients to flow on. </a:t>
            </a:r>
            <a:r>
              <a:rPr lang="zh-CN"/>
              <a:t>We also added 1 max pooling layer after each convolutional layer. </a:t>
            </a:r>
            <a:endParaRPr/>
          </a:p>
          <a:p>
            <a:pPr indent="0" lvl="0" marL="0" rtl="0" algn="l">
              <a:spcBef>
                <a:spcPts val="0"/>
              </a:spcBef>
              <a:spcAft>
                <a:spcPts val="0"/>
              </a:spcAft>
              <a:buNone/>
            </a:pPr>
            <a:r>
              <a:rPr lang="zh-CN"/>
              <a:t>we also used data augmentation methods such as flipping and random rotation to generate more data and train a more robust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we train the model on 32 mini batches for 20 epochs.</a:t>
            </a:r>
            <a:endParaRPr/>
          </a:p>
        </p:txBody>
      </p:sp>
      <p:sp>
        <p:nvSpPr>
          <p:cNvPr id="381" name="Google Shape;381;g6bd0f91e44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6bd0f91e44_0_1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zh-CN"/>
              <a:t>we tried 3 windowing methods as candice mentioned before and each gave us the weighted loss. metadata together with gradient performed the best and the weighted loss on the validation set hit 0.3. all the methods have overfitting problems for now after 5 epochs</a:t>
            </a:r>
            <a:endParaRPr/>
          </a:p>
        </p:txBody>
      </p:sp>
      <p:sp>
        <p:nvSpPr>
          <p:cNvPr id="392" name="Google Shape;392;g6bd0f91e44_0_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6bd0f91e44_0_1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zh-CN"/>
              <a:t>We need better performance without taking much time and like everyone, we go for transfer learning...import keras.</a:t>
            </a:r>
            <a:endParaRPr/>
          </a:p>
          <a:p>
            <a:pPr indent="0" lvl="0" marL="0" rtl="0" algn="l">
              <a:spcBef>
                <a:spcPts val="0"/>
              </a:spcBef>
              <a:spcAft>
                <a:spcPts val="0"/>
              </a:spcAft>
              <a:buNone/>
            </a:pPr>
            <a:r>
              <a:rPr lang="zh-CN"/>
              <a:t>Instead of trying different pre-trained models, we decided to go with just one and then tune them. We selected Inception V3 as they are known to provide better results.</a:t>
            </a:r>
            <a:endParaRPr/>
          </a:p>
        </p:txBody>
      </p:sp>
      <p:sp>
        <p:nvSpPr>
          <p:cNvPr id="405" name="Google Shape;405;g6bd0f91e44_0_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7a6ef90dd2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zh-CN">
                <a:highlight>
                  <a:srgbClr val="FFFFFF"/>
                </a:highlight>
                <a:latin typeface="Times New Roman"/>
                <a:ea typeface="Times New Roman"/>
                <a:cs typeface="Times New Roman"/>
                <a:sym typeface="Times New Roman"/>
              </a:rPr>
              <a:t>Before inception architecture came into being, popular CNNs just stacked </a:t>
            </a:r>
            <a:r>
              <a:rPr lang="zh-CN">
                <a:highlight>
                  <a:srgbClr val="FFFFFF"/>
                </a:highlight>
                <a:latin typeface="Times New Roman"/>
                <a:ea typeface="Times New Roman"/>
                <a:cs typeface="Times New Roman"/>
                <a:sym typeface="Times New Roman"/>
              </a:rPr>
              <a:t>convolutional</a:t>
            </a:r>
            <a:r>
              <a:rPr lang="zh-CN">
                <a:highlight>
                  <a:srgbClr val="FFFFFF"/>
                </a:highlight>
                <a:latin typeface="Times New Roman"/>
                <a:ea typeface="Times New Roman"/>
                <a:cs typeface="Times New Roman"/>
                <a:sym typeface="Times New Roman"/>
              </a:rPr>
              <a:t> layers deeper and deeper, hoping to get better performance. The Inception network on the other hand, was complex and used a lot of tricks to push performance. So, the premise where it all started was,.......</a:t>
            </a:r>
            <a:endParaRPr>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zh-CN">
                <a:highlight>
                  <a:srgbClr val="FFFFFF"/>
                </a:highlight>
                <a:latin typeface="Times New Roman"/>
                <a:ea typeface="Times New Roman"/>
                <a:cs typeface="Times New Roman"/>
                <a:sym typeface="Times New Roman"/>
              </a:rPr>
              <a:t>Naively stacking large convolution operations is computationally expensive. Why not have filters with multiple sizes operate on the same level? The network essentially would get a bit “wider” rather than “deeper”.</a:t>
            </a:r>
            <a:endParaRPr>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zh-CN">
                <a:solidFill>
                  <a:srgbClr val="222222"/>
                </a:solidFill>
                <a:highlight>
                  <a:srgbClr val="FFFFFF"/>
                </a:highlight>
                <a:latin typeface="Times New Roman"/>
                <a:ea typeface="Times New Roman"/>
                <a:cs typeface="Times New Roman"/>
                <a:sym typeface="Times New Roman"/>
              </a:rPr>
              <a:t>Vanishing gradient problem is a difficulty found in training </a:t>
            </a:r>
            <a:r>
              <a:rPr lang="zh-CN">
                <a:solidFill>
                  <a:srgbClr val="0B0080"/>
                </a:solidFill>
                <a:highlight>
                  <a:srgbClr val="FFFFFF"/>
                </a:highlight>
                <a:uFill>
                  <a:noFill/>
                </a:uFill>
                <a:latin typeface="Times New Roman"/>
                <a:ea typeface="Times New Roman"/>
                <a:cs typeface="Times New Roman"/>
                <a:sym typeface="Times New Roman"/>
                <a:hlinkClick r:id="rId2"/>
              </a:rPr>
              <a:t>artificial neural networks</a:t>
            </a:r>
            <a:r>
              <a:rPr lang="zh-CN">
                <a:solidFill>
                  <a:srgbClr val="222222"/>
                </a:solidFill>
                <a:highlight>
                  <a:srgbClr val="FFFFFF"/>
                </a:highlight>
                <a:latin typeface="Times New Roman"/>
                <a:ea typeface="Times New Roman"/>
                <a:cs typeface="Times New Roman"/>
                <a:sym typeface="Times New Roman"/>
              </a:rPr>
              <a:t> with </a:t>
            </a:r>
            <a:r>
              <a:rPr lang="zh-CN">
                <a:solidFill>
                  <a:srgbClr val="0B0080"/>
                </a:solidFill>
                <a:highlight>
                  <a:srgbClr val="FFFFFF"/>
                </a:highlight>
                <a:uFill>
                  <a:noFill/>
                </a:uFill>
                <a:latin typeface="Times New Roman"/>
                <a:ea typeface="Times New Roman"/>
                <a:cs typeface="Times New Roman"/>
                <a:sym typeface="Times New Roman"/>
                <a:hlinkClick r:id="rId3"/>
              </a:rPr>
              <a:t>gradient-based learning methods</a:t>
            </a:r>
            <a:r>
              <a:rPr lang="zh-CN">
                <a:solidFill>
                  <a:srgbClr val="222222"/>
                </a:solidFill>
                <a:highlight>
                  <a:srgbClr val="FFFFFF"/>
                </a:highlight>
                <a:latin typeface="Times New Roman"/>
                <a:ea typeface="Times New Roman"/>
                <a:cs typeface="Times New Roman"/>
                <a:sym typeface="Times New Roman"/>
              </a:rPr>
              <a:t> and b</a:t>
            </a:r>
            <a:r>
              <a:rPr lang="zh-CN">
                <a:solidFill>
                  <a:srgbClr val="0B0080"/>
                </a:solidFill>
                <a:highlight>
                  <a:srgbClr val="FFFFFF"/>
                </a:highlight>
                <a:uFill>
                  <a:noFill/>
                </a:uFill>
                <a:latin typeface="Times New Roman"/>
                <a:ea typeface="Times New Roman"/>
                <a:cs typeface="Times New Roman"/>
                <a:sym typeface="Times New Roman"/>
                <a:hlinkClick r:id="rId4"/>
              </a:rPr>
              <a:t>ackpropagation</a:t>
            </a:r>
            <a:r>
              <a:rPr lang="zh-CN">
                <a:solidFill>
                  <a:srgbClr val="222222"/>
                </a:solidFill>
                <a:highlight>
                  <a:srgbClr val="FFFFFF"/>
                </a:highlight>
                <a:latin typeface="Times New Roman"/>
                <a:ea typeface="Times New Roman"/>
                <a:cs typeface="Times New Roman"/>
                <a:sym typeface="Times New Roman"/>
              </a:rPr>
              <a:t>. In such methods, each of the neural </a:t>
            </a:r>
            <a:r>
              <a:rPr lang="zh-CN">
                <a:solidFill>
                  <a:srgbClr val="222222"/>
                </a:solidFill>
                <a:highlight>
                  <a:srgbClr val="FFFFFF"/>
                </a:highlight>
                <a:latin typeface="Times New Roman"/>
                <a:ea typeface="Times New Roman"/>
                <a:cs typeface="Times New Roman"/>
                <a:sym typeface="Times New Roman"/>
              </a:rPr>
              <a:t>network</a:t>
            </a:r>
            <a:r>
              <a:rPr lang="zh-CN">
                <a:solidFill>
                  <a:srgbClr val="222222"/>
                </a:solidFill>
                <a:highlight>
                  <a:srgbClr val="FFFFFF"/>
                </a:highlight>
                <a:latin typeface="Times New Roman"/>
                <a:ea typeface="Times New Roman"/>
                <a:cs typeface="Times New Roman"/>
                <a:sym typeface="Times New Roman"/>
              </a:rPr>
              <a:t> weights receives an update proportional to the </a:t>
            </a:r>
            <a:r>
              <a:rPr lang="zh-CN">
                <a:solidFill>
                  <a:srgbClr val="0B0080"/>
                </a:solidFill>
                <a:highlight>
                  <a:srgbClr val="FFFFFF"/>
                </a:highlight>
                <a:uFill>
                  <a:noFill/>
                </a:uFill>
                <a:latin typeface="Times New Roman"/>
                <a:ea typeface="Times New Roman"/>
                <a:cs typeface="Times New Roman"/>
                <a:sym typeface="Times New Roman"/>
                <a:hlinkClick r:id="rId5"/>
              </a:rPr>
              <a:t>partial derivative</a:t>
            </a:r>
            <a:r>
              <a:rPr lang="zh-CN">
                <a:solidFill>
                  <a:srgbClr val="222222"/>
                </a:solidFill>
                <a:highlight>
                  <a:srgbClr val="FFFFFF"/>
                </a:highlight>
                <a:latin typeface="Times New Roman"/>
                <a:ea typeface="Times New Roman"/>
                <a:cs typeface="Times New Roman"/>
                <a:sym typeface="Times New Roman"/>
              </a:rPr>
              <a:t> of the error function with respect to the current weight in each iteration of training. The problem is that in some cases, the gradient will be vanishingly small, effectively preventing the weight from changing its value. In the worst case, this may completely stop the neural network from further training. </a:t>
            </a:r>
            <a:endParaRPr>
              <a:latin typeface="Times New Roman"/>
              <a:ea typeface="Times New Roman"/>
              <a:cs typeface="Times New Roman"/>
              <a:sym typeface="Times New Roman"/>
            </a:endParaRPr>
          </a:p>
        </p:txBody>
      </p:sp>
      <p:sp>
        <p:nvSpPr>
          <p:cNvPr id="413" name="Google Shape;413;g7a6ef90dd2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6bd0f91e44_1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zh-CN" sz="1400">
                <a:highlight>
                  <a:srgbClr val="FFFFFF"/>
                </a:highlight>
                <a:latin typeface="Times New Roman"/>
                <a:ea typeface="Times New Roman"/>
                <a:cs typeface="Times New Roman"/>
                <a:sym typeface="Times New Roman"/>
              </a:rPr>
              <a:t>To reduce computation further, </a:t>
            </a:r>
            <a:r>
              <a:rPr lang="zh-CN" sz="1400">
                <a:highlight>
                  <a:srgbClr val="FFFFFF"/>
                </a:highlight>
                <a:latin typeface="Times New Roman"/>
                <a:ea typeface="Times New Roman"/>
                <a:cs typeface="Times New Roman"/>
                <a:sym typeface="Times New Roman"/>
              </a:rPr>
              <a:t>dimensionality</a:t>
            </a:r>
            <a:r>
              <a:rPr lang="zh-CN" sz="1400">
                <a:highlight>
                  <a:srgbClr val="FFFFFF"/>
                </a:highlight>
                <a:latin typeface="Times New Roman"/>
                <a:ea typeface="Times New Roman"/>
                <a:cs typeface="Times New Roman"/>
                <a:sym typeface="Times New Roman"/>
              </a:rPr>
              <a:t> reduction and having 2 auxiliary classifiers (</a:t>
            </a:r>
            <a:r>
              <a:rPr lang="zh-CN" sz="1600">
                <a:highlight>
                  <a:srgbClr val="FFFFFF"/>
                </a:highlight>
                <a:latin typeface="Times New Roman"/>
                <a:ea typeface="Times New Roman"/>
                <a:cs typeface="Times New Roman"/>
                <a:sym typeface="Times New Roman"/>
              </a:rPr>
              <a:t>To prevent the </a:t>
            </a:r>
            <a:r>
              <a:rPr b="1" lang="zh-CN" sz="1600">
                <a:highlight>
                  <a:srgbClr val="FFFFFF"/>
                </a:highlight>
                <a:latin typeface="Times New Roman"/>
                <a:ea typeface="Times New Roman"/>
                <a:cs typeface="Times New Roman"/>
                <a:sym typeface="Times New Roman"/>
              </a:rPr>
              <a:t>middle part</a:t>
            </a:r>
            <a:r>
              <a:rPr lang="zh-CN" sz="1600">
                <a:highlight>
                  <a:srgbClr val="FFFFFF"/>
                </a:highlight>
                <a:latin typeface="Times New Roman"/>
                <a:ea typeface="Times New Roman"/>
                <a:cs typeface="Times New Roman"/>
                <a:sym typeface="Times New Roman"/>
              </a:rPr>
              <a:t> of the network from “</a:t>
            </a:r>
            <a:r>
              <a:rPr b="1" lang="zh-CN" sz="1600">
                <a:highlight>
                  <a:srgbClr val="FFFFFF"/>
                </a:highlight>
                <a:latin typeface="Times New Roman"/>
                <a:ea typeface="Times New Roman"/>
                <a:cs typeface="Times New Roman"/>
                <a:sym typeface="Times New Roman"/>
              </a:rPr>
              <a:t>dying out</a:t>
            </a:r>
            <a:r>
              <a:rPr lang="zh-CN" sz="1600">
                <a:highlight>
                  <a:srgbClr val="FFFFFF"/>
                </a:highlight>
                <a:latin typeface="Times New Roman"/>
                <a:ea typeface="Times New Roman"/>
                <a:cs typeface="Times New Roman"/>
                <a:sym typeface="Times New Roman"/>
              </a:rPr>
              <a:t>”</a:t>
            </a:r>
            <a:r>
              <a:rPr lang="zh-CN" sz="1400">
                <a:highlight>
                  <a:srgbClr val="FFFFFF"/>
                </a:highlight>
                <a:latin typeface="Times New Roman"/>
                <a:ea typeface="Times New Roman"/>
                <a:cs typeface="Times New Roman"/>
                <a:sym typeface="Times New Roman"/>
              </a:rPr>
              <a:t>)</a:t>
            </a:r>
            <a:endParaRPr sz="14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zh-CN" sz="1400">
                <a:latin typeface="Times New Roman"/>
                <a:ea typeface="Times New Roman"/>
                <a:cs typeface="Times New Roman"/>
                <a:sym typeface="Times New Roman"/>
              </a:rPr>
              <a:t>auxiliary classifiers, where small CNNs were inserted in between layers for training time, and the loss from these auxiliary classifiers were added to the main classification loss. </a:t>
            </a:r>
            <a:r>
              <a:rPr lang="zh-CN" sz="1400">
                <a:highlight>
                  <a:srgbClr val="FFFFFF"/>
                </a:highlight>
                <a:latin typeface="Times New Roman"/>
                <a:ea typeface="Times New Roman"/>
                <a:cs typeface="Times New Roman"/>
                <a:sym typeface="Times New Roman"/>
              </a:rPr>
              <a:t>The </a:t>
            </a:r>
            <a:r>
              <a:rPr b="1" lang="zh-CN" sz="1400">
                <a:highlight>
                  <a:srgbClr val="FFFFFF"/>
                </a:highlight>
                <a:latin typeface="Times New Roman"/>
                <a:ea typeface="Times New Roman"/>
                <a:cs typeface="Times New Roman"/>
                <a:sym typeface="Times New Roman"/>
              </a:rPr>
              <a:t>total loss function</a:t>
            </a:r>
            <a:r>
              <a:rPr lang="zh-CN" sz="1400">
                <a:highlight>
                  <a:srgbClr val="FFFFFF"/>
                </a:highlight>
                <a:latin typeface="Times New Roman"/>
                <a:ea typeface="Times New Roman"/>
                <a:cs typeface="Times New Roman"/>
                <a:sym typeface="Times New Roman"/>
              </a:rPr>
              <a:t> is a </a:t>
            </a:r>
            <a:r>
              <a:rPr b="1" lang="zh-CN" sz="1400">
                <a:highlight>
                  <a:srgbClr val="FFFFFF"/>
                </a:highlight>
                <a:latin typeface="Times New Roman"/>
                <a:ea typeface="Times New Roman"/>
                <a:cs typeface="Times New Roman"/>
                <a:sym typeface="Times New Roman"/>
              </a:rPr>
              <a:t>weighted sum</a:t>
            </a:r>
            <a:r>
              <a:rPr lang="zh-CN" sz="1400">
                <a:highlight>
                  <a:srgbClr val="FFFFFF"/>
                </a:highlight>
                <a:latin typeface="Times New Roman"/>
                <a:ea typeface="Times New Roman"/>
                <a:cs typeface="Times New Roman"/>
                <a:sym typeface="Times New Roman"/>
              </a:rPr>
              <a:t> of the </a:t>
            </a:r>
            <a:r>
              <a:rPr b="1" lang="zh-CN" sz="1400">
                <a:highlight>
                  <a:srgbClr val="FFFFFF"/>
                </a:highlight>
                <a:latin typeface="Times New Roman"/>
                <a:ea typeface="Times New Roman"/>
                <a:cs typeface="Times New Roman"/>
                <a:sym typeface="Times New Roman"/>
              </a:rPr>
              <a:t>auxiliary loss</a:t>
            </a:r>
            <a:r>
              <a:rPr lang="zh-CN" sz="1400">
                <a:highlight>
                  <a:srgbClr val="FFFFFF"/>
                </a:highlight>
                <a:latin typeface="Times New Roman"/>
                <a:ea typeface="Times New Roman"/>
                <a:cs typeface="Times New Roman"/>
                <a:sym typeface="Times New Roman"/>
              </a:rPr>
              <a:t> and the </a:t>
            </a:r>
            <a:r>
              <a:rPr b="1" lang="zh-CN" sz="1400">
                <a:highlight>
                  <a:srgbClr val="FFFFFF"/>
                </a:highlight>
                <a:latin typeface="Times New Roman"/>
                <a:ea typeface="Times New Roman"/>
                <a:cs typeface="Times New Roman"/>
                <a:sym typeface="Times New Roman"/>
              </a:rPr>
              <a:t>real loss</a:t>
            </a:r>
            <a:r>
              <a:rPr lang="zh-CN" sz="1400">
                <a:highlight>
                  <a:srgbClr val="FFFFFF"/>
                </a:highlight>
                <a:latin typeface="Times New Roman"/>
                <a:ea typeface="Times New Roman"/>
                <a:cs typeface="Times New Roman"/>
                <a:sym typeface="Times New Roman"/>
              </a:rPr>
              <a:t>. Weight value used in the paper was 0.3 for each auxiliary loss.</a:t>
            </a:r>
            <a:endParaRPr sz="1400">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4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zh-CN" sz="1400">
                <a:highlight>
                  <a:srgbClr val="FFFFFF"/>
                </a:highlight>
                <a:latin typeface="Times New Roman"/>
                <a:ea typeface="Times New Roman"/>
                <a:cs typeface="Times New Roman"/>
                <a:sym typeface="Times New Roman"/>
              </a:rPr>
              <a:t>Example, a 3x3 convolution is equivalent to first performing a 1x3 convolution, and then performing a 3x1 convolution on its output. They found this method to be </a:t>
            </a:r>
            <a:r>
              <a:rPr b="1" lang="zh-CN" sz="1400">
                <a:highlight>
                  <a:srgbClr val="FFFFFF"/>
                </a:highlight>
                <a:latin typeface="Times New Roman"/>
                <a:ea typeface="Times New Roman"/>
                <a:cs typeface="Times New Roman"/>
                <a:sym typeface="Times New Roman"/>
              </a:rPr>
              <a:t>33% more cheaper</a:t>
            </a:r>
            <a:r>
              <a:rPr lang="zh-CN" sz="1400">
                <a:highlight>
                  <a:srgbClr val="FFFFFF"/>
                </a:highlight>
                <a:latin typeface="Times New Roman"/>
                <a:ea typeface="Times New Roman"/>
                <a:cs typeface="Times New Roman"/>
                <a:sym typeface="Times New Roman"/>
              </a:rPr>
              <a:t> than the single 3x3 convolution.</a:t>
            </a:r>
            <a:endParaRPr sz="1400">
              <a:latin typeface="Times New Roman"/>
              <a:ea typeface="Times New Roman"/>
              <a:cs typeface="Times New Roman"/>
              <a:sym typeface="Times New Roman"/>
            </a:endParaRPr>
          </a:p>
        </p:txBody>
      </p:sp>
      <p:sp>
        <p:nvSpPr>
          <p:cNvPr id="427" name="Google Shape;427;g6bd0f91e44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6bd0f91e44_1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zh-CN" sz="1400">
                <a:latin typeface="Times New Roman"/>
                <a:ea typeface="Times New Roman"/>
                <a:cs typeface="Times New Roman"/>
                <a:sym typeface="Times New Roman"/>
              </a:rPr>
              <a:t>auxiliary classifiers, where small CNNs were inserted in between layers for training time, and the loss from these auxiliary classifiers were added to the main classification loss. </a:t>
            </a:r>
            <a:r>
              <a:rPr lang="zh-CN" sz="1400">
                <a:highlight>
                  <a:srgbClr val="FFFFFF"/>
                </a:highlight>
                <a:latin typeface="Times New Roman"/>
                <a:ea typeface="Times New Roman"/>
                <a:cs typeface="Times New Roman"/>
                <a:sym typeface="Times New Roman"/>
              </a:rPr>
              <a:t>The </a:t>
            </a:r>
            <a:r>
              <a:rPr b="1" lang="zh-CN" sz="1400">
                <a:highlight>
                  <a:srgbClr val="FFFFFF"/>
                </a:highlight>
                <a:latin typeface="Times New Roman"/>
                <a:ea typeface="Times New Roman"/>
                <a:cs typeface="Times New Roman"/>
                <a:sym typeface="Times New Roman"/>
              </a:rPr>
              <a:t>total loss function</a:t>
            </a:r>
            <a:r>
              <a:rPr lang="zh-CN" sz="1400">
                <a:highlight>
                  <a:srgbClr val="FFFFFF"/>
                </a:highlight>
                <a:latin typeface="Times New Roman"/>
                <a:ea typeface="Times New Roman"/>
                <a:cs typeface="Times New Roman"/>
                <a:sym typeface="Times New Roman"/>
              </a:rPr>
              <a:t> is a </a:t>
            </a:r>
            <a:r>
              <a:rPr b="1" lang="zh-CN" sz="1400">
                <a:highlight>
                  <a:srgbClr val="FFFFFF"/>
                </a:highlight>
                <a:latin typeface="Times New Roman"/>
                <a:ea typeface="Times New Roman"/>
                <a:cs typeface="Times New Roman"/>
                <a:sym typeface="Times New Roman"/>
              </a:rPr>
              <a:t>weighted sum</a:t>
            </a:r>
            <a:r>
              <a:rPr lang="zh-CN" sz="1400">
                <a:highlight>
                  <a:srgbClr val="FFFFFF"/>
                </a:highlight>
                <a:latin typeface="Times New Roman"/>
                <a:ea typeface="Times New Roman"/>
                <a:cs typeface="Times New Roman"/>
                <a:sym typeface="Times New Roman"/>
              </a:rPr>
              <a:t> of the </a:t>
            </a:r>
            <a:r>
              <a:rPr b="1" lang="zh-CN" sz="1400">
                <a:highlight>
                  <a:srgbClr val="FFFFFF"/>
                </a:highlight>
                <a:latin typeface="Times New Roman"/>
                <a:ea typeface="Times New Roman"/>
                <a:cs typeface="Times New Roman"/>
                <a:sym typeface="Times New Roman"/>
              </a:rPr>
              <a:t>auxiliary loss</a:t>
            </a:r>
            <a:r>
              <a:rPr lang="zh-CN" sz="1400">
                <a:highlight>
                  <a:srgbClr val="FFFFFF"/>
                </a:highlight>
                <a:latin typeface="Times New Roman"/>
                <a:ea typeface="Times New Roman"/>
                <a:cs typeface="Times New Roman"/>
                <a:sym typeface="Times New Roman"/>
              </a:rPr>
              <a:t> and the </a:t>
            </a:r>
            <a:r>
              <a:rPr b="1" lang="zh-CN" sz="1400">
                <a:highlight>
                  <a:srgbClr val="FFFFFF"/>
                </a:highlight>
                <a:latin typeface="Times New Roman"/>
                <a:ea typeface="Times New Roman"/>
                <a:cs typeface="Times New Roman"/>
                <a:sym typeface="Times New Roman"/>
              </a:rPr>
              <a:t>real loss</a:t>
            </a:r>
            <a:r>
              <a:rPr lang="zh-CN" sz="1400">
                <a:highlight>
                  <a:srgbClr val="FFFFFF"/>
                </a:highlight>
                <a:latin typeface="Times New Roman"/>
                <a:ea typeface="Times New Roman"/>
                <a:cs typeface="Times New Roman"/>
                <a:sym typeface="Times New Roman"/>
              </a:rPr>
              <a:t>. Weight value used in the paper was 0.3 for each auxiliary loss.</a:t>
            </a:r>
            <a:endParaRPr sz="1400">
              <a:latin typeface="Times New Roman"/>
              <a:ea typeface="Times New Roman"/>
              <a:cs typeface="Times New Roman"/>
              <a:sym typeface="Times New Roman"/>
            </a:endParaRPr>
          </a:p>
        </p:txBody>
      </p:sp>
      <p:sp>
        <p:nvSpPr>
          <p:cNvPr id="440" name="Google Shape;440;g6bd0f91e44_1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g7a6ef90dd2_0_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zh-CN"/>
              <a:t>Test loss is not that impressive, but given that we trained on a smaller dataset on Colab, this is good enough and can improve further by employing ensemble methods.</a:t>
            </a:r>
            <a:endParaRPr/>
          </a:p>
          <a:p>
            <a:pPr indent="0" lvl="0" marL="0" rtl="0" algn="l">
              <a:spcBef>
                <a:spcPts val="0"/>
              </a:spcBef>
              <a:spcAft>
                <a:spcPts val="0"/>
              </a:spcAft>
              <a:buNone/>
            </a:pPr>
            <a:r>
              <a:rPr lang="zh-CN"/>
              <a:t>Once Deep learning models were built, we were trying to explain these models and found out it is more difficult to explain than build one. Calling Jacob to explain the explainability part of the model.</a:t>
            </a:r>
            <a:endParaRPr/>
          </a:p>
        </p:txBody>
      </p:sp>
      <p:sp>
        <p:nvSpPr>
          <p:cNvPr id="452" name="Google Shape;452;g7a6ef90dd2_0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 name="Google Shape;46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 name="Google Shape;6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g6bd0f91e44_5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0" name="Google Shape;490;g6bd0f91e44_5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1" name="Google Shape;491;g6bd0f91e44_5_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g6bd0f91e44_5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4" name="Google Shape;504;g6bd0f91e44_5_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5" name="Google Shape;505;g6bd0f91e44_5_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6bd0f91e44_5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6" name="Google Shape;516;g6bd0f91e44_5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7" name="Google Shape;517;g6bd0f91e44_5_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Google Shape;544;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5" name="Google Shape;54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Google Shape;568;g6bd0f91e44_0_1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9" name="Google Shape;569;g6bd0f91e44_0_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Google Shape;580;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1" name="Google Shape;581;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 name="Google Shape;89;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CN"/>
              <a:t>Intracranial Hemorrhage refers to acute bleeding </a:t>
            </a:r>
            <a:r>
              <a:rPr lang="zh-CN"/>
              <a:t>inside</a:t>
            </a:r>
            <a:r>
              <a:rPr lang="zh-CN"/>
              <a:t> the skull or brain.  There are many subtype of hemorrhage, it depends on the size/type/location of the blood in the crinum</a:t>
            </a:r>
            <a:endParaRPr/>
          </a:p>
          <a:p>
            <a:pPr indent="0" lvl="0" marL="0" rtl="0" algn="l">
              <a:spcBef>
                <a:spcPts val="0"/>
              </a:spcBef>
              <a:spcAft>
                <a:spcPts val="0"/>
              </a:spcAft>
              <a:buNone/>
            </a:pPr>
            <a:r>
              <a:rPr lang="zh-CN"/>
              <a:t>In our data we have 5 different subtypes, and you can see, the white space that the </a:t>
            </a:r>
            <a:r>
              <a:rPr lang="zh-CN"/>
              <a:t>arrows</a:t>
            </a:r>
            <a:r>
              <a:rPr lang="zh-CN"/>
              <a:t> are pointing to, are the blood.</a:t>
            </a:r>
            <a:endParaRPr/>
          </a:p>
          <a:p>
            <a:pPr indent="0" lvl="0" marL="0" rtl="0" algn="l">
              <a:spcBef>
                <a:spcPts val="0"/>
              </a:spcBef>
              <a:spcAft>
                <a:spcPts val="0"/>
              </a:spcAft>
              <a:buNone/>
            </a:pPr>
            <a:r>
              <a:rPr lang="zh-CN"/>
              <a:t>Depending on the subtype  the result can range from server headaches to death. </a:t>
            </a:r>
            <a:endParaRPr/>
          </a:p>
          <a:p>
            <a:pPr indent="0" lvl="0" marL="0" rtl="0" algn="l">
              <a:spcBef>
                <a:spcPts val="0"/>
              </a:spcBef>
              <a:spcAft>
                <a:spcPts val="0"/>
              </a:spcAft>
              <a:buNone/>
            </a:pPr>
            <a:r>
              <a:t/>
            </a:r>
            <a:endParaRPr/>
          </a:p>
        </p:txBody>
      </p:sp>
      <p:sp>
        <p:nvSpPr>
          <p:cNvPr id="90" name="Google Shape;90;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zh-CN" sz="1200" u="none" strike="noStrike">
                <a:solidFill>
                  <a:schemeClr val="dk1"/>
                </a:solidFill>
                <a:latin typeface="Calibri"/>
                <a:ea typeface="Calibri"/>
                <a:cs typeface="Calibri"/>
                <a:sym typeface="Calibri"/>
              </a:rPr>
              <a:t>When a patient shows </a:t>
            </a:r>
            <a:r>
              <a:rPr lang="zh-CN"/>
              <a:t>s</a:t>
            </a:r>
            <a:r>
              <a:rPr b="0" i="0" lang="zh-CN" sz="1200" u="none" strike="noStrike">
                <a:solidFill>
                  <a:schemeClr val="dk1"/>
                </a:solidFill>
                <a:latin typeface="Calibri"/>
                <a:ea typeface="Calibri"/>
                <a:cs typeface="Calibri"/>
                <a:sym typeface="Calibri"/>
              </a:rPr>
              <a:t>ymptoms such as severe headache or loss of consciousness, specialists review medical images of the patient’s</a:t>
            </a:r>
            <a:r>
              <a:rPr lang="zh-CN"/>
              <a:t> </a:t>
            </a:r>
            <a:r>
              <a:rPr b="0" i="0" lang="zh-CN" sz="1200" u="none" strike="noStrike">
                <a:solidFill>
                  <a:schemeClr val="dk1"/>
                </a:solidFill>
                <a:latin typeface="Calibri"/>
                <a:ea typeface="Calibri"/>
                <a:cs typeface="Calibri"/>
                <a:sym typeface="Calibri"/>
              </a:rPr>
              <a:t>to look for the </a:t>
            </a:r>
            <a:r>
              <a:rPr lang="zh-CN"/>
              <a:t>type of hemorrhage</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0" i="0" lang="zh-CN" sz="1200" u="none" strike="noStrike">
                <a:solidFill>
                  <a:schemeClr val="dk1"/>
                </a:solidFill>
                <a:latin typeface="Calibri"/>
                <a:ea typeface="Calibri"/>
                <a:cs typeface="Calibri"/>
                <a:sym typeface="Calibri"/>
              </a:rPr>
              <a:t>Diagnosis requires urgent procedure, </a:t>
            </a:r>
            <a:r>
              <a:rPr lang="zh-CN"/>
              <a:t>However for our human eyes to detect a difference there has to a 120 HU unit difference.</a:t>
            </a:r>
            <a:br>
              <a:rPr lang="zh-CN"/>
            </a:br>
            <a:endParaRPr/>
          </a:p>
        </p:txBody>
      </p:sp>
      <p:sp>
        <p:nvSpPr>
          <p:cNvPr id="103" name="Google Shape;10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7a6ef90dd2_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 name="Google Shape;114;g7a6ef90dd2_0_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CN"/>
              <a:t>But the Hemorrhage in brain shows relevant HUs in the range of 8-70. </a:t>
            </a:r>
            <a:endParaRPr/>
          </a:p>
          <a:p>
            <a:pPr indent="0" lvl="0" marL="0" rtl="0" algn="l">
              <a:spcBef>
                <a:spcPts val="0"/>
              </a:spcBef>
              <a:spcAft>
                <a:spcPts val="0"/>
              </a:spcAft>
              <a:buNone/>
            </a:pPr>
            <a:r>
              <a:rPr lang="zh-CN"/>
              <a:t>making the process complicated and time consuming.</a:t>
            </a:r>
            <a:endParaRPr/>
          </a:p>
          <a:p>
            <a:pPr indent="0" lvl="0" marL="0" rtl="0" algn="l">
              <a:spcBef>
                <a:spcPts val="0"/>
              </a:spcBef>
              <a:spcAft>
                <a:spcPts val="0"/>
              </a:spcAft>
              <a:buNone/>
            </a:pPr>
            <a:r>
              <a:rPr lang="zh-CN"/>
              <a:t>before deep-learning era, we will have to </a:t>
            </a:r>
            <a:endParaRPr/>
          </a:p>
          <a:p>
            <a:pPr indent="0" lvl="0" marL="0" rtl="0" algn="l">
              <a:spcBef>
                <a:spcPts val="0"/>
              </a:spcBef>
              <a:spcAft>
                <a:spcPts val="0"/>
              </a:spcAft>
              <a:buNone/>
            </a:pPr>
            <a:r>
              <a:rPr lang="zh-CN"/>
              <a:t>by introducing deep learning we can </a:t>
            </a:r>
            <a:r>
              <a:rPr lang="zh-CN"/>
              <a:t>develop</a:t>
            </a:r>
            <a:r>
              <a:rPr lang="zh-CN"/>
              <a:t> </a:t>
            </a:r>
            <a:r>
              <a:rPr lang="zh-CN"/>
              <a:t>algorithms</a:t>
            </a:r>
            <a:r>
              <a:rPr lang="zh-CN"/>
              <a:t>  that can give efficient and accurate diagnose</a:t>
            </a:r>
            <a:endParaRPr/>
          </a:p>
        </p:txBody>
      </p:sp>
      <p:sp>
        <p:nvSpPr>
          <p:cNvPr id="115" name="Google Shape;115;g7a6ef90dd2_0_9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6bd0f91e44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 name="Google Shape;151;g6bd0f91e44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F3F3F"/>
              </a:buClr>
              <a:buSzPts val="1200"/>
              <a:buFont typeface="Microsoft Yahei"/>
              <a:buNone/>
            </a:pPr>
            <a:r>
              <a:rPr lang="zh-CN">
                <a:solidFill>
                  <a:srgbClr val="3F3F3F"/>
                </a:solidFill>
                <a:latin typeface="Microsoft Yahei"/>
                <a:ea typeface="Microsoft Yahei"/>
                <a:cs typeface="Microsoft Yahei"/>
                <a:sym typeface="Microsoft Yahei"/>
              </a:rPr>
              <a:t>We got our Data from Kaggle. DICOM and CSV file with labels.  </a:t>
            </a:r>
            <a:endParaRPr>
              <a:solidFill>
                <a:srgbClr val="3F3F3F"/>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Clr>
                <a:srgbClr val="3F3F3F"/>
              </a:buClr>
              <a:buSzPts val="1200"/>
              <a:buFont typeface="Microsoft Yahei"/>
              <a:buNone/>
            </a:pPr>
            <a:r>
              <a:rPr lang="zh-CN">
                <a:solidFill>
                  <a:srgbClr val="3F3F3F"/>
                </a:solidFill>
                <a:latin typeface="Microsoft Yahei"/>
                <a:ea typeface="Microsoft Yahei"/>
                <a:cs typeface="Microsoft Yahei"/>
                <a:sym typeface="Microsoft Yahei"/>
              </a:rPr>
              <a:t>DICOM commonly used for storing and transmitting medical images</a:t>
            </a:r>
            <a:endParaRPr>
              <a:solidFill>
                <a:srgbClr val="3F3F3F"/>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Clr>
                <a:srgbClr val="3F3F3F"/>
              </a:buClr>
              <a:buSzPts val="1200"/>
              <a:buFont typeface="Microsoft Yahei"/>
              <a:buNone/>
            </a:pPr>
            <a:r>
              <a:rPr lang="zh-CN">
                <a:solidFill>
                  <a:srgbClr val="3F3F3F"/>
                </a:solidFill>
                <a:latin typeface="Microsoft Yahei"/>
                <a:ea typeface="Microsoft Yahei"/>
                <a:cs typeface="Microsoft Yahei"/>
                <a:sym typeface="Microsoft Yahei"/>
              </a:rPr>
              <a:t>From the metadata in the DICOM file we get the SOP Instance UID  that matches ID to the label CSV file. The images are pixel values of 512*512.  </a:t>
            </a:r>
            <a:endParaRPr>
              <a:solidFill>
                <a:srgbClr val="3F3F3F"/>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Clr>
                <a:srgbClr val="3F3F3F"/>
              </a:buClr>
              <a:buSzPts val="1200"/>
              <a:buFont typeface="Microsoft Yahei"/>
              <a:buNone/>
            </a:pPr>
            <a:r>
              <a:rPr lang="zh-CN">
                <a:solidFill>
                  <a:srgbClr val="3F3F3F"/>
                </a:solidFill>
                <a:latin typeface="Microsoft Yahei"/>
                <a:ea typeface="Microsoft Yahei"/>
                <a:cs typeface="Microsoft Yahei"/>
                <a:sym typeface="Microsoft Yahei"/>
              </a:rPr>
              <a:t>because our images are still in raw pixels these metadata such as </a:t>
            </a:r>
            <a:r>
              <a:rPr lang="zh-CN">
                <a:solidFill>
                  <a:srgbClr val="3F3F3F"/>
                </a:solidFill>
                <a:latin typeface="Microsoft Yahei"/>
                <a:ea typeface="Microsoft Yahei"/>
                <a:cs typeface="Microsoft Yahei"/>
                <a:sym typeface="Microsoft Yahei"/>
              </a:rPr>
              <a:t> windowing information,pixel intercept</a:t>
            </a:r>
            <a:r>
              <a:rPr lang="zh-CN">
                <a:solidFill>
                  <a:srgbClr val="3F3F3F"/>
                </a:solidFill>
                <a:latin typeface="Microsoft Yahei"/>
                <a:ea typeface="Microsoft Yahei"/>
                <a:cs typeface="Microsoft Yahei"/>
                <a:sym typeface="Microsoft Yahei"/>
              </a:rPr>
              <a:t> are very important when we pre-processed the data. </a:t>
            </a:r>
            <a:endParaRPr>
              <a:solidFill>
                <a:srgbClr val="3F3F3F"/>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Clr>
                <a:srgbClr val="3F3F3F"/>
              </a:buClr>
              <a:buSzPts val="1200"/>
              <a:buFont typeface="Microsoft Yahei"/>
              <a:buNone/>
            </a:pPr>
            <a:r>
              <a:t/>
            </a:r>
            <a:endParaRPr>
              <a:solidFill>
                <a:srgbClr val="3F3F3F"/>
              </a:solidFill>
              <a:latin typeface="Microsoft Yahei"/>
              <a:ea typeface="Microsoft Yahei"/>
              <a:cs typeface="Microsoft Yahei"/>
              <a:sym typeface="Microsoft Yahei"/>
            </a:endParaRPr>
          </a:p>
        </p:txBody>
      </p:sp>
      <p:sp>
        <p:nvSpPr>
          <p:cNvPr id="152" name="Google Shape;152;g6bd0f91e44_2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F3F3F"/>
              </a:buClr>
              <a:buSzPts val="1200"/>
              <a:buFont typeface="Microsoft Yahei"/>
              <a:buNone/>
            </a:pPr>
            <a:r>
              <a:rPr lang="zh-CN">
                <a:solidFill>
                  <a:srgbClr val="3F3F3F"/>
                </a:solidFill>
                <a:latin typeface="Microsoft Yahei"/>
                <a:ea typeface="Microsoft Yahei"/>
                <a:cs typeface="Microsoft Yahei"/>
                <a:sym typeface="Microsoft Yahei"/>
              </a:rPr>
              <a:t>One thing to note, is that we have a very imbalance data. 94% of our data are negative class. </a:t>
            </a:r>
            <a:endParaRPr>
              <a:solidFill>
                <a:srgbClr val="3F3F3F"/>
              </a:solidFill>
              <a:latin typeface="Microsoft Yahei"/>
              <a:ea typeface="Microsoft Yahei"/>
              <a:cs typeface="Microsoft Yahei"/>
              <a:sym typeface="Microsoft Yahei"/>
            </a:endParaRPr>
          </a:p>
          <a:p>
            <a:pPr indent="0" lvl="0" marL="0" rtl="0" algn="l">
              <a:spcBef>
                <a:spcPts val="0"/>
              </a:spcBef>
              <a:spcAft>
                <a:spcPts val="0"/>
              </a:spcAft>
              <a:buClr>
                <a:srgbClr val="3F3F3F"/>
              </a:buClr>
              <a:buSzPts val="1200"/>
              <a:buFont typeface="Microsoft Yahei"/>
              <a:buNone/>
            </a:pPr>
            <a:r>
              <a:rPr lang="zh-CN">
                <a:solidFill>
                  <a:srgbClr val="3F3F3F"/>
                </a:solidFill>
                <a:latin typeface="Microsoft Yahei"/>
                <a:ea typeface="Microsoft Yahei"/>
                <a:cs typeface="Microsoft Yahei"/>
                <a:sym typeface="Microsoft Yahei"/>
              </a:rPr>
              <a:t>Also,among the positive class the distribution of the subtypes are not balanced.</a:t>
            </a:r>
            <a:endParaRPr>
              <a:solidFill>
                <a:srgbClr val="3F3F3F"/>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Clr>
                <a:srgbClr val="3F3F3F"/>
              </a:buClr>
              <a:buSzPts val="1200"/>
              <a:buFont typeface="Microsoft Yahei"/>
              <a:buNone/>
            </a:pPr>
            <a:r>
              <a:rPr lang="zh-CN">
                <a:solidFill>
                  <a:srgbClr val="3F3F3F"/>
                </a:solidFill>
                <a:latin typeface="Microsoft Yahei"/>
                <a:ea typeface="Microsoft Yahei"/>
                <a:cs typeface="Microsoft Yahei"/>
                <a:sym typeface="Microsoft Yahei"/>
              </a:rPr>
              <a:t>Our goal is to detect </a:t>
            </a:r>
            <a:r>
              <a:rPr lang="zh-CN">
                <a:solidFill>
                  <a:srgbClr val="3F3F3F"/>
                </a:solidFill>
                <a:latin typeface="Microsoft Yahei"/>
                <a:ea typeface="Microsoft Yahei"/>
                <a:cs typeface="Microsoft Yahei"/>
                <a:sym typeface="Microsoft Yahei"/>
              </a:rPr>
              <a:t>whether</a:t>
            </a:r>
            <a:r>
              <a:rPr lang="zh-CN">
                <a:solidFill>
                  <a:srgbClr val="3F3F3F"/>
                </a:solidFill>
                <a:latin typeface="Microsoft Yahei"/>
                <a:ea typeface="Microsoft Yahei"/>
                <a:cs typeface="Microsoft Yahei"/>
                <a:sym typeface="Microsoft Yahei"/>
              </a:rPr>
              <a:t> there are  any </a:t>
            </a:r>
            <a:r>
              <a:rPr lang="zh-CN">
                <a:solidFill>
                  <a:srgbClr val="3F3F3F"/>
                </a:solidFill>
                <a:latin typeface="Microsoft Yahei"/>
                <a:ea typeface="Microsoft Yahei"/>
                <a:cs typeface="Microsoft Yahei"/>
                <a:sym typeface="Microsoft Yahei"/>
              </a:rPr>
              <a:t>Hemorrhage</a:t>
            </a:r>
            <a:r>
              <a:rPr lang="zh-CN">
                <a:solidFill>
                  <a:srgbClr val="3F3F3F"/>
                </a:solidFill>
                <a:latin typeface="Microsoft Yahei"/>
                <a:ea typeface="Microsoft Yahei"/>
                <a:cs typeface="Microsoft Yahei"/>
                <a:sym typeface="Microsoft Yahei"/>
              </a:rPr>
              <a:t> and what is the type of the Hemorrhage.</a:t>
            </a:r>
            <a:endParaRPr>
              <a:solidFill>
                <a:srgbClr val="3F3F3F"/>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Clr>
                <a:srgbClr val="3F3F3F"/>
              </a:buClr>
              <a:buSzPts val="1200"/>
              <a:buFont typeface="Microsoft Yahei"/>
              <a:buNone/>
            </a:pPr>
            <a:r>
              <a:rPr lang="zh-CN">
                <a:solidFill>
                  <a:srgbClr val="3F3F3F"/>
                </a:solidFill>
                <a:latin typeface="Microsoft Yahei"/>
                <a:ea typeface="Microsoft Yahei"/>
                <a:cs typeface="Microsoft Yahei"/>
                <a:sym typeface="Microsoft Yahei"/>
              </a:rPr>
              <a:t>So we sample our data to be representative of each class. Now we have about 20 G of data to work on colab. </a:t>
            </a:r>
            <a:endParaRPr>
              <a:solidFill>
                <a:srgbClr val="3F3F3F"/>
              </a:solidFill>
              <a:latin typeface="Microsoft Yahei"/>
              <a:ea typeface="Microsoft Yahei"/>
              <a:cs typeface="Microsoft Yahei"/>
              <a:sym typeface="Microsoft Yahei"/>
            </a:endParaRPr>
          </a:p>
        </p:txBody>
      </p:sp>
      <p:sp>
        <p:nvSpPr>
          <p:cNvPr id="166" name="Google Shape;16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标题幻灯片">
  <p:cSld name="标题幻灯片">
    <p:spTree>
      <p:nvGrpSpPr>
        <p:cNvPr id="10" name="Shape 1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15.png"/><Relationship Id="rId6"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12.png"/><Relationship Id="rId6"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8.png"/><Relationship Id="rId5" Type="http://schemas.openxmlformats.org/officeDocument/2006/relationships/image" Target="../media/image14.png"/><Relationship Id="rId6" Type="http://schemas.openxmlformats.org/officeDocument/2006/relationships/image" Target="../media/image17.png"/><Relationship Id="rId7"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29.png"/><Relationship Id="rId5" Type="http://schemas.openxmlformats.org/officeDocument/2006/relationships/image" Target="../media/image32.png"/><Relationship Id="rId6" Type="http://schemas.openxmlformats.org/officeDocument/2006/relationships/image" Target="../media/image31.png"/><Relationship Id="rId7"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30.png"/><Relationship Id="rId5" Type="http://schemas.openxmlformats.org/officeDocument/2006/relationships/image" Target="../media/image28.png"/><Relationship Id="rId6" Type="http://schemas.openxmlformats.org/officeDocument/2006/relationships/image" Target="../media/image35.png"/><Relationship Id="rId7"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3.png"/><Relationship Id="rId10" Type="http://schemas.openxmlformats.org/officeDocument/2006/relationships/image" Target="../media/image39.png"/><Relationship Id="rId9" Type="http://schemas.openxmlformats.org/officeDocument/2006/relationships/image" Target="../media/image41.png"/><Relationship Id="rId5" Type="http://schemas.openxmlformats.org/officeDocument/2006/relationships/image" Target="../media/image36.png"/><Relationship Id="rId6" Type="http://schemas.openxmlformats.org/officeDocument/2006/relationships/image" Target="../media/image42.png"/><Relationship Id="rId7" Type="http://schemas.openxmlformats.org/officeDocument/2006/relationships/image" Target="../media/image38.png"/><Relationship Id="rId8"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21.png"/><Relationship Id="rId6" Type="http://schemas.openxmlformats.org/officeDocument/2006/relationships/image" Target="../media/image40.png"/><Relationship Id="rId7"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23.png"/><Relationship Id="rId6"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26.png"/><Relationship Id="rId6"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 name="Shape 14"/>
        <p:cNvGrpSpPr/>
        <p:nvPr/>
      </p:nvGrpSpPr>
      <p:grpSpPr>
        <a:xfrm>
          <a:off x="0" y="0"/>
          <a:ext cx="0" cy="0"/>
          <a:chOff x="0" y="0"/>
          <a:chExt cx="0" cy="0"/>
        </a:xfrm>
      </p:grpSpPr>
      <p:pic>
        <p:nvPicPr>
          <p:cNvPr id="15" name="Google Shape;15;p1"/>
          <p:cNvPicPr preferRelativeResize="0"/>
          <p:nvPr/>
        </p:nvPicPr>
        <p:blipFill rotWithShape="1">
          <a:blip r:embed="rId3">
            <a:alphaModFix/>
          </a:blip>
          <a:srcRect b="0" l="0" r="0" t="0"/>
          <a:stretch/>
        </p:blipFill>
        <p:spPr>
          <a:xfrm>
            <a:off x="-182880" y="-150812"/>
            <a:ext cx="12550140" cy="7223759"/>
          </a:xfrm>
          <a:prstGeom prst="rect">
            <a:avLst/>
          </a:prstGeom>
          <a:noFill/>
          <a:ln>
            <a:noFill/>
          </a:ln>
        </p:spPr>
      </p:pic>
      <p:pic>
        <p:nvPicPr>
          <p:cNvPr id="16" name="Google Shape;16;p1"/>
          <p:cNvPicPr preferRelativeResize="0"/>
          <p:nvPr/>
        </p:nvPicPr>
        <p:blipFill rotWithShape="1">
          <a:blip r:embed="rId4">
            <a:alphaModFix/>
          </a:blip>
          <a:srcRect b="0" l="0" r="0" t="0"/>
          <a:stretch/>
        </p:blipFill>
        <p:spPr>
          <a:xfrm>
            <a:off x="3575282" y="1177665"/>
            <a:ext cx="5041436" cy="3001725"/>
          </a:xfrm>
          <a:prstGeom prst="rect">
            <a:avLst/>
          </a:prstGeom>
          <a:noFill/>
          <a:ln>
            <a:noFill/>
          </a:ln>
        </p:spPr>
      </p:pic>
      <p:sp>
        <p:nvSpPr>
          <p:cNvPr id="17" name="Google Shape;17;p1"/>
          <p:cNvSpPr txBox="1"/>
          <p:nvPr/>
        </p:nvSpPr>
        <p:spPr>
          <a:xfrm>
            <a:off x="663388" y="4025995"/>
            <a:ext cx="11053500" cy="1015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zh-CN" sz="6000" u="none" cap="none" strike="noStrike">
                <a:solidFill>
                  <a:srgbClr val="3AAFBF"/>
                </a:solidFill>
                <a:latin typeface="Arial"/>
                <a:ea typeface="Arial"/>
                <a:cs typeface="Arial"/>
                <a:sym typeface="Arial"/>
              </a:rPr>
              <a:t>Intracranial </a:t>
            </a:r>
            <a:r>
              <a:rPr b="1" lang="zh-CN" sz="6000">
                <a:solidFill>
                  <a:srgbClr val="3AAFBF"/>
                </a:solidFill>
              </a:rPr>
              <a:t>H</a:t>
            </a:r>
            <a:r>
              <a:rPr b="1" i="0" lang="zh-CN" sz="6000" u="none" cap="none" strike="noStrike">
                <a:solidFill>
                  <a:srgbClr val="3AAFBF"/>
                </a:solidFill>
                <a:latin typeface="Arial"/>
                <a:ea typeface="Arial"/>
                <a:cs typeface="Arial"/>
                <a:sym typeface="Arial"/>
              </a:rPr>
              <a:t>emorrhage De</a:t>
            </a:r>
            <a:r>
              <a:rPr b="1" lang="zh-CN" sz="6000">
                <a:solidFill>
                  <a:srgbClr val="3AAFBF"/>
                </a:solidFill>
              </a:rPr>
              <a:t>tection</a:t>
            </a:r>
            <a:endParaRPr b="1" sz="6000">
              <a:solidFill>
                <a:srgbClr val="3AAFBF"/>
              </a:solidFill>
            </a:endParaRPr>
          </a:p>
          <a:p>
            <a:pPr indent="0" lvl="0" marL="0" marR="0" rtl="0" algn="ctr">
              <a:spcBef>
                <a:spcPts val="0"/>
              </a:spcBef>
              <a:spcAft>
                <a:spcPts val="0"/>
              </a:spcAft>
              <a:buNone/>
            </a:pPr>
            <a:r>
              <a:t/>
            </a:r>
            <a:endParaRPr b="1" sz="6000">
              <a:solidFill>
                <a:srgbClr val="3AAFBF"/>
              </a:solidFill>
            </a:endParaRPr>
          </a:p>
        </p:txBody>
      </p:sp>
      <p:sp>
        <p:nvSpPr>
          <p:cNvPr id="18" name="Google Shape;18;p1"/>
          <p:cNvSpPr txBox="1"/>
          <p:nvPr/>
        </p:nvSpPr>
        <p:spPr>
          <a:xfrm>
            <a:off x="3184075" y="5974150"/>
            <a:ext cx="8532900" cy="73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zh-CN" sz="1800" u="none" cap="none" strike="noStrike">
                <a:solidFill>
                  <a:srgbClr val="3BB0BF"/>
                </a:solidFill>
                <a:latin typeface="Microsoft Yahei"/>
                <a:ea typeface="Microsoft Yahei"/>
                <a:cs typeface="Microsoft Yahei"/>
                <a:sym typeface="Microsoft Yahei"/>
              </a:rPr>
              <a:t>Jacob Padden, Nithin Saseendran, Danyang Zhang, Kelly Zhang, Sichun Zuo</a:t>
            </a:r>
            <a:endParaRPr sz="1800">
              <a:solidFill>
                <a:srgbClr val="3BB0BF"/>
              </a:solidFill>
              <a:latin typeface="Microsoft Yahei"/>
              <a:ea typeface="Microsoft Yahei"/>
              <a:cs typeface="Microsoft Yahei"/>
              <a:sym typeface="Microsoft Yahe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pic>
        <p:nvPicPr>
          <p:cNvPr id="181" name="Google Shape;181;p9"/>
          <p:cNvPicPr preferRelativeResize="0"/>
          <p:nvPr/>
        </p:nvPicPr>
        <p:blipFill rotWithShape="1">
          <a:blip r:embed="rId3">
            <a:alphaModFix/>
          </a:blip>
          <a:srcRect b="0" l="0" r="0" t="0"/>
          <a:stretch/>
        </p:blipFill>
        <p:spPr>
          <a:xfrm>
            <a:off x="-53947" y="-249029"/>
            <a:ext cx="12550140" cy="7223759"/>
          </a:xfrm>
          <a:prstGeom prst="rect">
            <a:avLst/>
          </a:prstGeom>
          <a:noFill/>
          <a:ln>
            <a:noFill/>
          </a:ln>
        </p:spPr>
      </p:pic>
      <p:grpSp>
        <p:nvGrpSpPr>
          <p:cNvPr id="182" name="Google Shape;182;p9"/>
          <p:cNvGrpSpPr/>
          <p:nvPr/>
        </p:nvGrpSpPr>
        <p:grpSpPr>
          <a:xfrm>
            <a:off x="3937455" y="2265015"/>
            <a:ext cx="4200035" cy="2215991"/>
            <a:chOff x="4444777" y="3648334"/>
            <a:chExt cx="4200035" cy="2215991"/>
          </a:xfrm>
        </p:grpSpPr>
        <p:sp>
          <p:nvSpPr>
            <p:cNvPr id="183" name="Google Shape;183;p9"/>
            <p:cNvSpPr txBox="1"/>
            <p:nvPr/>
          </p:nvSpPr>
          <p:spPr>
            <a:xfrm>
              <a:off x="5026791" y="4996694"/>
              <a:ext cx="3618021"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2400">
                  <a:solidFill>
                    <a:srgbClr val="61B5C0"/>
                  </a:solidFill>
                  <a:latin typeface="Microsoft Yahei"/>
                  <a:ea typeface="Microsoft Yahei"/>
                  <a:cs typeface="Microsoft Yahei"/>
                  <a:sym typeface="Microsoft Yahei"/>
                </a:rPr>
                <a:t>Data Preprocessing</a:t>
              </a:r>
              <a:endParaRPr b="1" sz="2400">
                <a:solidFill>
                  <a:srgbClr val="61B5C0"/>
                </a:solidFill>
                <a:latin typeface="Microsoft Yahei"/>
                <a:ea typeface="Microsoft Yahei"/>
                <a:cs typeface="Microsoft Yahei"/>
                <a:sym typeface="Microsoft Yahei"/>
              </a:endParaRPr>
            </a:p>
          </p:txBody>
        </p:sp>
        <p:sp>
          <p:nvSpPr>
            <p:cNvPr id="184" name="Google Shape;184;p9"/>
            <p:cNvSpPr txBox="1"/>
            <p:nvPr/>
          </p:nvSpPr>
          <p:spPr>
            <a:xfrm>
              <a:off x="4444777" y="3648334"/>
              <a:ext cx="1295400" cy="221599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zh-CN" sz="13800">
                  <a:solidFill>
                    <a:srgbClr val="5DB6C3"/>
                  </a:solidFill>
                  <a:latin typeface="Calibri"/>
                  <a:ea typeface="Calibri"/>
                  <a:cs typeface="Calibri"/>
                  <a:sym typeface="Calibri"/>
                </a:rPr>
                <a:t>P</a:t>
              </a:r>
              <a:endParaRPr sz="13800">
                <a:solidFill>
                  <a:srgbClr val="5DB6C3"/>
                </a:solidFill>
                <a:latin typeface="Calibri"/>
                <a:ea typeface="Calibri"/>
                <a:cs typeface="Calibri"/>
                <a:sym typeface="Calibri"/>
              </a:endParaRPr>
            </a:p>
          </p:txBody>
        </p:sp>
        <p:sp>
          <p:nvSpPr>
            <p:cNvPr id="185" name="Google Shape;185;p9"/>
            <p:cNvSpPr txBox="1"/>
            <p:nvPr/>
          </p:nvSpPr>
          <p:spPr>
            <a:xfrm>
              <a:off x="5541899" y="4511040"/>
              <a:ext cx="133217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2000">
                  <a:solidFill>
                    <a:srgbClr val="5DB6C3"/>
                  </a:solidFill>
                  <a:latin typeface="Calibri"/>
                  <a:ea typeface="Calibri"/>
                  <a:cs typeface="Calibri"/>
                  <a:sym typeface="Calibri"/>
                </a:rPr>
                <a:t>art 03</a:t>
              </a:r>
              <a:endParaRPr b="1" sz="2000">
                <a:solidFill>
                  <a:srgbClr val="5DB6C3"/>
                </a:solidFill>
                <a:latin typeface="Calibri"/>
                <a:ea typeface="Calibri"/>
                <a:cs typeface="Calibri"/>
                <a:sym typeface="Calibri"/>
              </a:endParaRPr>
            </a:p>
          </p:txBody>
        </p:sp>
      </p:grpSp>
      <p:grpSp>
        <p:nvGrpSpPr>
          <p:cNvPr id="186" name="Google Shape;186;p9"/>
          <p:cNvGrpSpPr/>
          <p:nvPr/>
        </p:nvGrpSpPr>
        <p:grpSpPr>
          <a:xfrm>
            <a:off x="7594258" y="2734342"/>
            <a:ext cx="1468169" cy="1277337"/>
            <a:chOff x="7594258" y="2734342"/>
            <a:chExt cx="1468169" cy="1277337"/>
          </a:xfrm>
        </p:grpSpPr>
        <p:grpSp>
          <p:nvGrpSpPr>
            <p:cNvPr id="187" name="Google Shape;187;p9"/>
            <p:cNvGrpSpPr/>
            <p:nvPr/>
          </p:nvGrpSpPr>
          <p:grpSpPr>
            <a:xfrm>
              <a:off x="7594258" y="2734342"/>
              <a:ext cx="1468169" cy="1277337"/>
              <a:chOff x="3798124" y="1016405"/>
              <a:chExt cx="4588132" cy="3991769"/>
            </a:xfrm>
          </p:grpSpPr>
          <p:sp>
            <p:nvSpPr>
              <p:cNvPr id="188" name="Google Shape;188;p9"/>
              <p:cNvSpPr/>
              <p:nvPr/>
            </p:nvSpPr>
            <p:spPr>
              <a:xfrm>
                <a:off x="3801081" y="1026752"/>
                <a:ext cx="4582220" cy="3970271"/>
              </a:xfrm>
              <a:custGeom>
                <a:rect b="b" l="l" r="r" t="t"/>
                <a:pathLst>
                  <a:path extrusionOk="0" h="2686" w="3100">
                    <a:moveTo>
                      <a:pt x="2326" y="0"/>
                    </a:moveTo>
                    <a:lnTo>
                      <a:pt x="3100" y="1344"/>
                    </a:lnTo>
                    <a:lnTo>
                      <a:pt x="2326" y="2686"/>
                    </a:lnTo>
                    <a:lnTo>
                      <a:pt x="774" y="2686"/>
                    </a:lnTo>
                    <a:lnTo>
                      <a:pt x="0" y="1344"/>
                    </a:lnTo>
                    <a:lnTo>
                      <a:pt x="774" y="0"/>
                    </a:lnTo>
                    <a:lnTo>
                      <a:pt x="2326" y="0"/>
                    </a:lnTo>
                    <a:close/>
                  </a:path>
                </a:pathLst>
              </a:custGeom>
              <a:solidFill>
                <a:srgbClr val="5DB6C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 name="Google Shape;189;p9"/>
              <p:cNvSpPr/>
              <p:nvPr/>
            </p:nvSpPr>
            <p:spPr>
              <a:xfrm>
                <a:off x="4946668" y="1029745"/>
                <a:ext cx="3439588" cy="1986823"/>
              </a:xfrm>
              <a:custGeom>
                <a:rect b="b" l="l" r="r" t="t"/>
                <a:pathLst>
                  <a:path extrusionOk="0" h="1968" w="3407">
                    <a:moveTo>
                      <a:pt x="2273" y="0"/>
                    </a:moveTo>
                    <a:lnTo>
                      <a:pt x="0" y="0"/>
                    </a:lnTo>
                    <a:lnTo>
                      <a:pt x="3407" y="1968"/>
                    </a:lnTo>
                    <a:lnTo>
                      <a:pt x="2273" y="0"/>
                    </a:lnTo>
                    <a:close/>
                  </a:path>
                </a:pathLst>
              </a:custGeom>
              <a:solidFill>
                <a:srgbClr val="FFFFFF">
                  <a:alpha val="2196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 name="Google Shape;190;p9"/>
              <p:cNvSpPr/>
              <p:nvPr/>
            </p:nvSpPr>
            <p:spPr>
              <a:xfrm>
                <a:off x="3800811" y="1028230"/>
                <a:ext cx="3439588" cy="1986823"/>
              </a:xfrm>
              <a:custGeom>
                <a:rect b="b" l="l" r="r" t="t"/>
                <a:pathLst>
                  <a:path extrusionOk="0" h="1968" w="3407">
                    <a:moveTo>
                      <a:pt x="3407" y="0"/>
                    </a:moveTo>
                    <a:lnTo>
                      <a:pt x="1134" y="0"/>
                    </a:lnTo>
                    <a:lnTo>
                      <a:pt x="0" y="1968"/>
                    </a:lnTo>
                    <a:lnTo>
                      <a:pt x="3407" y="0"/>
                    </a:lnTo>
                    <a:close/>
                  </a:path>
                </a:pathLst>
              </a:custGeom>
              <a:solidFill>
                <a:srgbClr val="FFFFFF">
                  <a:alpha val="2196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 name="Google Shape;191;p9"/>
              <p:cNvSpPr/>
              <p:nvPr/>
            </p:nvSpPr>
            <p:spPr>
              <a:xfrm>
                <a:off x="3800811" y="3024379"/>
                <a:ext cx="3439588" cy="1983795"/>
              </a:xfrm>
              <a:custGeom>
                <a:rect b="b" l="l" r="r" t="t"/>
                <a:pathLst>
                  <a:path extrusionOk="0" h="1965" w="3407">
                    <a:moveTo>
                      <a:pt x="0" y="0"/>
                    </a:moveTo>
                    <a:lnTo>
                      <a:pt x="1134" y="1965"/>
                    </a:lnTo>
                    <a:lnTo>
                      <a:pt x="3407" y="1965"/>
                    </a:lnTo>
                    <a:lnTo>
                      <a:pt x="0" y="0"/>
                    </a:lnTo>
                    <a:close/>
                  </a:path>
                </a:pathLst>
              </a:custGeom>
              <a:solidFill>
                <a:srgbClr val="FFFFFF">
                  <a:alpha val="2196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 name="Google Shape;192;p9"/>
              <p:cNvSpPr/>
              <p:nvPr/>
            </p:nvSpPr>
            <p:spPr>
              <a:xfrm>
                <a:off x="4946668" y="3016568"/>
                <a:ext cx="3439588" cy="1983795"/>
              </a:xfrm>
              <a:custGeom>
                <a:rect b="b" l="l" r="r" t="t"/>
                <a:pathLst>
                  <a:path extrusionOk="0" h="1965" w="3407">
                    <a:moveTo>
                      <a:pt x="3407" y="0"/>
                    </a:moveTo>
                    <a:lnTo>
                      <a:pt x="0" y="1965"/>
                    </a:lnTo>
                    <a:lnTo>
                      <a:pt x="2273" y="1965"/>
                    </a:lnTo>
                    <a:lnTo>
                      <a:pt x="3407" y="0"/>
                    </a:lnTo>
                    <a:close/>
                  </a:path>
                </a:pathLst>
              </a:custGeom>
              <a:solidFill>
                <a:srgbClr val="FFFFFF">
                  <a:alpha val="2196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 name="Google Shape;193;p9"/>
              <p:cNvSpPr/>
              <p:nvPr/>
            </p:nvSpPr>
            <p:spPr>
              <a:xfrm>
                <a:off x="3798124" y="1016405"/>
                <a:ext cx="4524573" cy="3915581"/>
              </a:xfrm>
              <a:custGeom>
                <a:rect b="b" l="l" r="r" t="t"/>
                <a:pathLst>
                  <a:path extrusionOk="0" h="2649" w="3061">
                    <a:moveTo>
                      <a:pt x="2297" y="0"/>
                    </a:moveTo>
                    <a:lnTo>
                      <a:pt x="3061" y="1325"/>
                    </a:lnTo>
                    <a:lnTo>
                      <a:pt x="2297" y="2649"/>
                    </a:lnTo>
                    <a:lnTo>
                      <a:pt x="764" y="2649"/>
                    </a:lnTo>
                    <a:lnTo>
                      <a:pt x="0" y="1325"/>
                    </a:lnTo>
                    <a:lnTo>
                      <a:pt x="764" y="0"/>
                    </a:lnTo>
                    <a:lnTo>
                      <a:pt x="229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 name="Google Shape;194;p9"/>
              <p:cNvSpPr/>
              <p:nvPr/>
            </p:nvSpPr>
            <p:spPr>
              <a:xfrm>
                <a:off x="6059671" y="1016405"/>
                <a:ext cx="2263026" cy="1958530"/>
              </a:xfrm>
              <a:custGeom>
                <a:rect b="b" l="l" r="r" t="t"/>
                <a:pathLst>
                  <a:path extrusionOk="0" h="1325" w="1531">
                    <a:moveTo>
                      <a:pt x="767" y="0"/>
                    </a:moveTo>
                    <a:lnTo>
                      <a:pt x="767" y="0"/>
                    </a:lnTo>
                    <a:lnTo>
                      <a:pt x="0" y="442"/>
                    </a:lnTo>
                    <a:lnTo>
                      <a:pt x="1531" y="1325"/>
                    </a:lnTo>
                    <a:lnTo>
                      <a:pt x="76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 name="Google Shape;195;p9"/>
              <p:cNvSpPr/>
              <p:nvPr/>
            </p:nvSpPr>
            <p:spPr>
              <a:xfrm>
                <a:off x="3798124" y="2974934"/>
                <a:ext cx="3395277" cy="1957051"/>
              </a:xfrm>
              <a:custGeom>
                <a:rect b="b" l="l" r="r" t="t"/>
                <a:pathLst>
                  <a:path extrusionOk="0" h="1324" w="2297">
                    <a:moveTo>
                      <a:pt x="0" y="0"/>
                    </a:moveTo>
                    <a:lnTo>
                      <a:pt x="764" y="1324"/>
                    </a:lnTo>
                    <a:lnTo>
                      <a:pt x="2297" y="1324"/>
                    </a:lnTo>
                    <a:lnTo>
                      <a:pt x="764" y="1324"/>
                    </a:lnTo>
                    <a:lnTo>
                      <a:pt x="1530" y="882"/>
                    </a:lnTo>
                    <a:lnTo>
                      <a:pt x="0"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 name="Google Shape;196;p9"/>
              <p:cNvSpPr/>
              <p:nvPr/>
            </p:nvSpPr>
            <p:spPr>
              <a:xfrm>
                <a:off x="6059671" y="2974934"/>
                <a:ext cx="2263026" cy="1957051"/>
              </a:xfrm>
              <a:custGeom>
                <a:rect b="b" l="l" r="r" t="t"/>
                <a:pathLst>
                  <a:path extrusionOk="0" h="1324" w="1531">
                    <a:moveTo>
                      <a:pt x="1531" y="0"/>
                    </a:moveTo>
                    <a:lnTo>
                      <a:pt x="0" y="882"/>
                    </a:lnTo>
                    <a:lnTo>
                      <a:pt x="767" y="1324"/>
                    </a:lnTo>
                    <a:lnTo>
                      <a:pt x="1531"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 name="Google Shape;197;p9"/>
              <p:cNvSpPr/>
              <p:nvPr/>
            </p:nvSpPr>
            <p:spPr>
              <a:xfrm>
                <a:off x="4927420" y="4278650"/>
                <a:ext cx="2265982" cy="653336"/>
              </a:xfrm>
              <a:custGeom>
                <a:rect b="b" l="l" r="r" t="t"/>
                <a:pathLst>
                  <a:path extrusionOk="0" h="442" w="1533">
                    <a:moveTo>
                      <a:pt x="766" y="0"/>
                    </a:moveTo>
                    <a:lnTo>
                      <a:pt x="0" y="442"/>
                    </a:lnTo>
                    <a:lnTo>
                      <a:pt x="1533" y="442"/>
                    </a:lnTo>
                    <a:lnTo>
                      <a:pt x="766"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 name="Google Shape;198;p9"/>
              <p:cNvSpPr/>
              <p:nvPr/>
            </p:nvSpPr>
            <p:spPr>
              <a:xfrm>
                <a:off x="3798124" y="1016405"/>
                <a:ext cx="2261547" cy="1958530"/>
              </a:xfrm>
              <a:custGeom>
                <a:rect b="b" l="l" r="r" t="t"/>
                <a:pathLst>
                  <a:path extrusionOk="0" h="1325" w="1530">
                    <a:moveTo>
                      <a:pt x="764" y="0"/>
                    </a:moveTo>
                    <a:lnTo>
                      <a:pt x="764" y="0"/>
                    </a:lnTo>
                    <a:lnTo>
                      <a:pt x="0" y="1325"/>
                    </a:lnTo>
                    <a:lnTo>
                      <a:pt x="1530" y="442"/>
                    </a:lnTo>
                    <a:lnTo>
                      <a:pt x="764"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 name="Google Shape;199;p9"/>
              <p:cNvSpPr/>
              <p:nvPr/>
            </p:nvSpPr>
            <p:spPr>
              <a:xfrm>
                <a:off x="4927420" y="1016405"/>
                <a:ext cx="2265982" cy="653336"/>
              </a:xfrm>
              <a:custGeom>
                <a:rect b="b" l="l" r="r" t="t"/>
                <a:pathLst>
                  <a:path extrusionOk="0" h="442" w="1533">
                    <a:moveTo>
                      <a:pt x="1533" y="0"/>
                    </a:moveTo>
                    <a:lnTo>
                      <a:pt x="0" y="0"/>
                    </a:lnTo>
                    <a:lnTo>
                      <a:pt x="766" y="442"/>
                    </a:lnTo>
                    <a:lnTo>
                      <a:pt x="1533"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00" name="Google Shape;200;p9"/>
            <p:cNvSpPr/>
            <p:nvPr/>
          </p:nvSpPr>
          <p:spPr>
            <a:xfrm>
              <a:off x="8066838" y="3106877"/>
              <a:ext cx="523009" cy="532266"/>
            </a:xfrm>
            <a:custGeom>
              <a:rect b="b" l="l" r="r" t="t"/>
              <a:pathLst>
                <a:path extrusionOk="0" h="506" w="497">
                  <a:moveTo>
                    <a:pt x="479" y="186"/>
                  </a:moveTo>
                  <a:lnTo>
                    <a:pt x="479" y="186"/>
                  </a:lnTo>
                  <a:cubicBezTo>
                    <a:pt x="292" y="142"/>
                    <a:pt x="292" y="142"/>
                    <a:pt x="292" y="142"/>
                  </a:cubicBezTo>
                  <a:cubicBezTo>
                    <a:pt x="266" y="17"/>
                    <a:pt x="266" y="17"/>
                    <a:pt x="266" y="17"/>
                  </a:cubicBezTo>
                  <a:cubicBezTo>
                    <a:pt x="257" y="8"/>
                    <a:pt x="248" y="0"/>
                    <a:pt x="239" y="0"/>
                  </a:cubicBezTo>
                  <a:cubicBezTo>
                    <a:pt x="17" y="61"/>
                    <a:pt x="17" y="61"/>
                    <a:pt x="17" y="61"/>
                  </a:cubicBezTo>
                  <a:cubicBezTo>
                    <a:pt x="0" y="71"/>
                    <a:pt x="0" y="80"/>
                    <a:pt x="0" y="89"/>
                  </a:cubicBezTo>
                  <a:cubicBezTo>
                    <a:pt x="79" y="390"/>
                    <a:pt x="79" y="390"/>
                    <a:pt x="79" y="390"/>
                  </a:cubicBezTo>
                  <a:cubicBezTo>
                    <a:pt x="79" y="399"/>
                    <a:pt x="97" y="399"/>
                    <a:pt x="107" y="399"/>
                  </a:cubicBezTo>
                  <a:cubicBezTo>
                    <a:pt x="195" y="372"/>
                    <a:pt x="195" y="372"/>
                    <a:pt x="195" y="372"/>
                  </a:cubicBezTo>
                  <a:cubicBezTo>
                    <a:pt x="177" y="425"/>
                    <a:pt x="177" y="425"/>
                    <a:pt x="177" y="425"/>
                  </a:cubicBezTo>
                  <a:cubicBezTo>
                    <a:pt x="177" y="434"/>
                    <a:pt x="186" y="443"/>
                    <a:pt x="195" y="443"/>
                  </a:cubicBezTo>
                  <a:cubicBezTo>
                    <a:pt x="398" y="496"/>
                    <a:pt x="398" y="496"/>
                    <a:pt x="398" y="496"/>
                  </a:cubicBezTo>
                  <a:cubicBezTo>
                    <a:pt x="407" y="505"/>
                    <a:pt x="416" y="496"/>
                    <a:pt x="426" y="487"/>
                  </a:cubicBezTo>
                  <a:cubicBezTo>
                    <a:pt x="496" y="212"/>
                    <a:pt x="496" y="212"/>
                    <a:pt x="496" y="212"/>
                  </a:cubicBezTo>
                  <a:cubicBezTo>
                    <a:pt x="496" y="204"/>
                    <a:pt x="488" y="186"/>
                    <a:pt x="479" y="186"/>
                  </a:cubicBezTo>
                  <a:close/>
                  <a:moveTo>
                    <a:pt x="35" y="97"/>
                  </a:moveTo>
                  <a:lnTo>
                    <a:pt x="35" y="97"/>
                  </a:lnTo>
                  <a:cubicBezTo>
                    <a:pt x="230" y="44"/>
                    <a:pt x="230" y="44"/>
                    <a:pt x="230" y="44"/>
                  </a:cubicBezTo>
                  <a:cubicBezTo>
                    <a:pt x="310" y="310"/>
                    <a:pt x="310" y="310"/>
                    <a:pt x="310" y="310"/>
                  </a:cubicBezTo>
                  <a:cubicBezTo>
                    <a:pt x="116" y="364"/>
                    <a:pt x="116" y="364"/>
                    <a:pt x="116" y="364"/>
                  </a:cubicBezTo>
                  <a:lnTo>
                    <a:pt x="35" y="97"/>
                  </a:lnTo>
                  <a:close/>
                  <a:moveTo>
                    <a:pt x="389" y="461"/>
                  </a:moveTo>
                  <a:lnTo>
                    <a:pt x="389" y="461"/>
                  </a:lnTo>
                  <a:cubicBezTo>
                    <a:pt x="222" y="417"/>
                    <a:pt x="222" y="417"/>
                    <a:pt x="222" y="417"/>
                  </a:cubicBezTo>
                  <a:cubicBezTo>
                    <a:pt x="230" y="364"/>
                    <a:pt x="230" y="364"/>
                    <a:pt x="230" y="364"/>
                  </a:cubicBezTo>
                  <a:cubicBezTo>
                    <a:pt x="328" y="336"/>
                    <a:pt x="328" y="336"/>
                    <a:pt x="328" y="336"/>
                  </a:cubicBezTo>
                  <a:cubicBezTo>
                    <a:pt x="336" y="336"/>
                    <a:pt x="345" y="327"/>
                    <a:pt x="345" y="319"/>
                  </a:cubicBezTo>
                  <a:cubicBezTo>
                    <a:pt x="310" y="177"/>
                    <a:pt x="310" y="177"/>
                    <a:pt x="310" y="177"/>
                  </a:cubicBezTo>
                  <a:cubicBezTo>
                    <a:pt x="451" y="212"/>
                    <a:pt x="451" y="212"/>
                    <a:pt x="451" y="212"/>
                  </a:cubicBezTo>
                  <a:lnTo>
                    <a:pt x="389" y="461"/>
                  </a:lnTo>
                  <a:close/>
                </a:path>
              </a:pathLst>
            </a:custGeom>
            <a:solidFill>
              <a:srgbClr val="FFFFFF">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105">
                <a:solidFill>
                  <a:srgbClr val="000000"/>
                </a:solidFill>
                <a:latin typeface="Calibri"/>
                <a:ea typeface="Calibri"/>
                <a:cs typeface="Calibri"/>
                <a:sym typeface="Calibri"/>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pic>
        <p:nvPicPr>
          <p:cNvPr id="206" name="Google Shape;206;g6bd0f91e44_3_21"/>
          <p:cNvPicPr preferRelativeResize="0"/>
          <p:nvPr/>
        </p:nvPicPr>
        <p:blipFill rotWithShape="1">
          <a:blip r:embed="rId3">
            <a:alphaModFix/>
          </a:blip>
          <a:srcRect b="1243" l="650" r="2205" t="3816"/>
          <a:stretch/>
        </p:blipFill>
        <p:spPr>
          <a:xfrm>
            <a:off x="-3160" y="-1"/>
            <a:ext cx="12192001" cy="6858000"/>
          </a:xfrm>
          <a:prstGeom prst="rect">
            <a:avLst/>
          </a:prstGeom>
          <a:noFill/>
          <a:ln>
            <a:noFill/>
          </a:ln>
        </p:spPr>
      </p:pic>
      <p:pic>
        <p:nvPicPr>
          <p:cNvPr id="207" name="Google Shape;207;g6bd0f91e44_3_21"/>
          <p:cNvPicPr preferRelativeResize="0"/>
          <p:nvPr/>
        </p:nvPicPr>
        <p:blipFill rotWithShape="1">
          <a:blip r:embed="rId4">
            <a:alphaModFix/>
          </a:blip>
          <a:srcRect b="0" l="0" r="0" t="50000"/>
          <a:stretch/>
        </p:blipFill>
        <p:spPr>
          <a:xfrm>
            <a:off x="5552575" y="-1"/>
            <a:ext cx="1081829" cy="156833"/>
          </a:xfrm>
          <a:custGeom>
            <a:rect b="b" l="l" r="r" t="t"/>
            <a:pathLst>
              <a:path extrusionOk="0" h="1792380" w="4121253">
                <a:moveTo>
                  <a:pt x="0" y="0"/>
                </a:moveTo>
                <a:lnTo>
                  <a:pt x="4121253" y="0"/>
                </a:lnTo>
                <a:lnTo>
                  <a:pt x="4121253" y="1792380"/>
                </a:lnTo>
                <a:lnTo>
                  <a:pt x="0" y="1792380"/>
                </a:lnTo>
                <a:close/>
              </a:path>
            </a:pathLst>
          </a:custGeom>
          <a:noFill/>
          <a:ln>
            <a:noFill/>
          </a:ln>
        </p:spPr>
      </p:pic>
      <p:sp>
        <p:nvSpPr>
          <p:cNvPr id="208" name="Google Shape;208;g6bd0f91e44_3_21"/>
          <p:cNvSpPr/>
          <p:nvPr/>
        </p:nvSpPr>
        <p:spPr>
          <a:xfrm>
            <a:off x="5329947" y="156825"/>
            <a:ext cx="15258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CN" sz="2400">
                <a:solidFill>
                  <a:srgbClr val="61B5C0"/>
                </a:solidFill>
                <a:latin typeface="Microsoft Yahei"/>
                <a:ea typeface="Microsoft Yahei"/>
                <a:cs typeface="Microsoft Yahei"/>
                <a:sym typeface="Microsoft Yahei"/>
              </a:rPr>
              <a:t>Scaling</a:t>
            </a:r>
            <a:endParaRPr b="1" sz="2400">
              <a:solidFill>
                <a:srgbClr val="61B5C0"/>
              </a:solidFill>
              <a:latin typeface="Microsoft Yahei"/>
              <a:ea typeface="Microsoft Yahei"/>
              <a:cs typeface="Microsoft Yahei"/>
              <a:sym typeface="Microsoft Yahei"/>
            </a:endParaRPr>
          </a:p>
        </p:txBody>
      </p:sp>
      <p:pic>
        <p:nvPicPr>
          <p:cNvPr id="209" name="Google Shape;209;g6bd0f91e44_3_21"/>
          <p:cNvPicPr preferRelativeResize="0"/>
          <p:nvPr/>
        </p:nvPicPr>
        <p:blipFill>
          <a:blip r:embed="rId5">
            <a:alphaModFix/>
          </a:blip>
          <a:stretch>
            <a:fillRect/>
          </a:stretch>
        </p:blipFill>
        <p:spPr>
          <a:xfrm>
            <a:off x="827188" y="727125"/>
            <a:ext cx="10537624" cy="5702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pic>
        <p:nvPicPr>
          <p:cNvPr id="215" name="Google Shape;215;p10"/>
          <p:cNvPicPr preferRelativeResize="0"/>
          <p:nvPr/>
        </p:nvPicPr>
        <p:blipFill rotWithShape="1">
          <a:blip r:embed="rId3">
            <a:alphaModFix/>
          </a:blip>
          <a:srcRect b="1244" l="651" r="2203" t="3819"/>
          <a:stretch/>
        </p:blipFill>
        <p:spPr>
          <a:xfrm>
            <a:off x="-3085" y="0"/>
            <a:ext cx="12192000" cy="6858000"/>
          </a:xfrm>
          <a:prstGeom prst="rect">
            <a:avLst/>
          </a:prstGeom>
          <a:noFill/>
          <a:ln>
            <a:noFill/>
          </a:ln>
        </p:spPr>
      </p:pic>
      <p:pic>
        <p:nvPicPr>
          <p:cNvPr id="216" name="Google Shape;216;p10"/>
          <p:cNvPicPr preferRelativeResize="0"/>
          <p:nvPr/>
        </p:nvPicPr>
        <p:blipFill rotWithShape="1">
          <a:blip r:embed="rId4">
            <a:alphaModFix/>
          </a:blip>
          <a:srcRect b="0" l="0" r="0" t="50000"/>
          <a:stretch/>
        </p:blipFill>
        <p:spPr>
          <a:xfrm>
            <a:off x="5552575" y="-1"/>
            <a:ext cx="1086850" cy="157723"/>
          </a:xfrm>
          <a:custGeom>
            <a:rect b="b" l="l" r="r" t="t"/>
            <a:pathLst>
              <a:path extrusionOk="0" h="1792380" w="4121253">
                <a:moveTo>
                  <a:pt x="0" y="0"/>
                </a:moveTo>
                <a:lnTo>
                  <a:pt x="4121253" y="0"/>
                </a:lnTo>
                <a:lnTo>
                  <a:pt x="4121253" y="1792380"/>
                </a:lnTo>
                <a:lnTo>
                  <a:pt x="0" y="1792380"/>
                </a:lnTo>
                <a:close/>
              </a:path>
            </a:pathLst>
          </a:custGeom>
          <a:noFill/>
          <a:ln>
            <a:noFill/>
          </a:ln>
        </p:spPr>
      </p:pic>
      <p:sp>
        <p:nvSpPr>
          <p:cNvPr id="217" name="Google Shape;217;p10"/>
          <p:cNvSpPr/>
          <p:nvPr/>
        </p:nvSpPr>
        <p:spPr>
          <a:xfrm>
            <a:off x="3765998" y="160538"/>
            <a:ext cx="4653839"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CN" sz="2400">
                <a:solidFill>
                  <a:srgbClr val="61B5C0"/>
                </a:solidFill>
                <a:latin typeface="Microsoft Yahei"/>
                <a:ea typeface="Microsoft Yahei"/>
                <a:cs typeface="Microsoft Yahei"/>
                <a:sym typeface="Microsoft Yahei"/>
              </a:rPr>
              <a:t>Scaling</a:t>
            </a:r>
            <a:endParaRPr b="1" sz="2400">
              <a:solidFill>
                <a:srgbClr val="61B5C0"/>
              </a:solidFill>
              <a:latin typeface="Microsoft Yahei"/>
              <a:ea typeface="Microsoft Yahei"/>
              <a:cs typeface="Microsoft Yahei"/>
              <a:sym typeface="Microsoft Yahei"/>
            </a:endParaRPr>
          </a:p>
        </p:txBody>
      </p:sp>
      <p:pic>
        <p:nvPicPr>
          <p:cNvPr descr="A picture containing mirror&#10;&#10;Description automatically generated" id="218" name="Google Shape;218;p10"/>
          <p:cNvPicPr preferRelativeResize="0"/>
          <p:nvPr/>
        </p:nvPicPr>
        <p:blipFill rotWithShape="1">
          <a:blip r:embed="rId5">
            <a:alphaModFix/>
          </a:blip>
          <a:srcRect b="0" l="0" r="0" t="0"/>
          <a:stretch/>
        </p:blipFill>
        <p:spPr>
          <a:xfrm>
            <a:off x="840725" y="1099593"/>
            <a:ext cx="3328158" cy="3201129"/>
          </a:xfrm>
          <a:prstGeom prst="rect">
            <a:avLst/>
          </a:prstGeom>
          <a:noFill/>
          <a:ln>
            <a:noFill/>
          </a:ln>
        </p:spPr>
      </p:pic>
      <p:sp>
        <p:nvSpPr>
          <p:cNvPr id="219" name="Google Shape;219;p10"/>
          <p:cNvSpPr txBox="1"/>
          <p:nvPr/>
        </p:nvSpPr>
        <p:spPr>
          <a:xfrm>
            <a:off x="1943123" y="4376922"/>
            <a:ext cx="1593900" cy="338700"/>
          </a:xfrm>
          <a:prstGeom prst="rect">
            <a:avLst/>
          </a:prstGeom>
          <a:noFill/>
          <a:ln>
            <a:noFill/>
          </a:ln>
        </p:spPr>
        <p:txBody>
          <a:bodyPr anchorCtr="0" anchor="ctr" bIns="45700" lIns="91425" spcFirstLastPara="1" rIns="91425" wrap="square" tIns="45700">
            <a:spAutoFit/>
          </a:bodyPr>
          <a:lstStyle/>
          <a:p>
            <a:pPr indent="0" lvl="0" marL="0" marR="0" rtl="0" algn="r">
              <a:spcBef>
                <a:spcPts val="0"/>
              </a:spcBef>
              <a:spcAft>
                <a:spcPts val="0"/>
              </a:spcAft>
              <a:buNone/>
            </a:pPr>
            <a:r>
              <a:rPr b="1" lang="zh-CN" sz="1600">
                <a:solidFill>
                  <a:srgbClr val="434343"/>
                </a:solidFill>
              </a:rPr>
              <a:t>No Windowing</a:t>
            </a:r>
            <a:endParaRPr b="1" sz="1600">
              <a:solidFill>
                <a:srgbClr val="434343"/>
              </a:solidFill>
            </a:endParaRPr>
          </a:p>
        </p:txBody>
      </p:sp>
      <p:pic>
        <p:nvPicPr>
          <p:cNvPr id="220" name="Google Shape;220;p10"/>
          <p:cNvPicPr preferRelativeResize="0"/>
          <p:nvPr/>
        </p:nvPicPr>
        <p:blipFill>
          <a:blip r:embed="rId6">
            <a:alphaModFix/>
          </a:blip>
          <a:stretch>
            <a:fillRect/>
          </a:stretch>
        </p:blipFill>
        <p:spPr>
          <a:xfrm>
            <a:off x="4617850" y="1190250"/>
            <a:ext cx="6996649" cy="3942550"/>
          </a:xfrm>
          <a:prstGeom prst="rect">
            <a:avLst/>
          </a:prstGeom>
          <a:noFill/>
          <a:ln>
            <a:noFill/>
          </a:ln>
        </p:spPr>
      </p:pic>
      <p:sp>
        <p:nvSpPr>
          <p:cNvPr id="221" name="Google Shape;221;p10"/>
          <p:cNvSpPr txBox="1"/>
          <p:nvPr/>
        </p:nvSpPr>
        <p:spPr>
          <a:xfrm>
            <a:off x="1495425" y="5554425"/>
            <a:ext cx="9595800" cy="81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2400"/>
              <a:t>img = img.pixel_array * img.RescaleSlope + img.RescaleIntercept</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pic>
        <p:nvPicPr>
          <p:cNvPr id="227" name="Google Shape;227;g7a7dd16595_7_20"/>
          <p:cNvPicPr preferRelativeResize="0"/>
          <p:nvPr/>
        </p:nvPicPr>
        <p:blipFill rotWithShape="1">
          <a:blip r:embed="rId3">
            <a:alphaModFix/>
          </a:blip>
          <a:srcRect b="1243" l="650" r="2205" t="3816"/>
          <a:stretch/>
        </p:blipFill>
        <p:spPr>
          <a:xfrm>
            <a:off x="-3085" y="0"/>
            <a:ext cx="12192001" cy="6858000"/>
          </a:xfrm>
          <a:prstGeom prst="rect">
            <a:avLst/>
          </a:prstGeom>
          <a:noFill/>
          <a:ln>
            <a:noFill/>
          </a:ln>
        </p:spPr>
      </p:pic>
      <p:pic>
        <p:nvPicPr>
          <p:cNvPr id="228" name="Google Shape;228;g7a7dd16595_7_20"/>
          <p:cNvPicPr preferRelativeResize="0"/>
          <p:nvPr/>
        </p:nvPicPr>
        <p:blipFill rotWithShape="1">
          <a:blip r:embed="rId4">
            <a:alphaModFix/>
          </a:blip>
          <a:srcRect b="0" l="0" r="0" t="50000"/>
          <a:stretch/>
        </p:blipFill>
        <p:spPr>
          <a:xfrm>
            <a:off x="5552575" y="-1"/>
            <a:ext cx="1081829" cy="156833"/>
          </a:xfrm>
          <a:custGeom>
            <a:rect b="b" l="l" r="r" t="t"/>
            <a:pathLst>
              <a:path extrusionOk="0" h="1792380" w="4121253">
                <a:moveTo>
                  <a:pt x="0" y="0"/>
                </a:moveTo>
                <a:lnTo>
                  <a:pt x="4121253" y="0"/>
                </a:lnTo>
                <a:lnTo>
                  <a:pt x="4121253" y="1792380"/>
                </a:lnTo>
                <a:lnTo>
                  <a:pt x="0" y="1792380"/>
                </a:lnTo>
                <a:close/>
              </a:path>
            </a:pathLst>
          </a:custGeom>
          <a:noFill/>
          <a:ln>
            <a:noFill/>
          </a:ln>
        </p:spPr>
      </p:pic>
      <p:sp>
        <p:nvSpPr>
          <p:cNvPr id="229" name="Google Shape;229;g7a7dd16595_7_20"/>
          <p:cNvSpPr/>
          <p:nvPr/>
        </p:nvSpPr>
        <p:spPr>
          <a:xfrm>
            <a:off x="3765998" y="160538"/>
            <a:ext cx="46539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CN" sz="2400">
                <a:solidFill>
                  <a:srgbClr val="61B5C0"/>
                </a:solidFill>
                <a:latin typeface="Microsoft Yahei"/>
                <a:ea typeface="Microsoft Yahei"/>
                <a:cs typeface="Microsoft Yahei"/>
                <a:sym typeface="Microsoft Yahei"/>
              </a:rPr>
              <a:t>Scaling</a:t>
            </a:r>
            <a:endParaRPr b="1" sz="2400">
              <a:solidFill>
                <a:srgbClr val="61B5C0"/>
              </a:solidFill>
              <a:latin typeface="Microsoft Yahei"/>
              <a:ea typeface="Microsoft Yahei"/>
              <a:cs typeface="Microsoft Yahei"/>
              <a:sym typeface="Microsoft Yahei"/>
            </a:endParaRPr>
          </a:p>
        </p:txBody>
      </p:sp>
      <p:pic>
        <p:nvPicPr>
          <p:cNvPr id="230" name="Google Shape;230;g7a7dd16595_7_20"/>
          <p:cNvPicPr preferRelativeResize="0"/>
          <p:nvPr/>
        </p:nvPicPr>
        <p:blipFill rotWithShape="1">
          <a:blip r:embed="rId5">
            <a:alphaModFix/>
          </a:blip>
          <a:srcRect b="0" l="0" r="0" t="0"/>
          <a:stretch/>
        </p:blipFill>
        <p:spPr>
          <a:xfrm>
            <a:off x="840725" y="1099593"/>
            <a:ext cx="3328158" cy="3201129"/>
          </a:xfrm>
          <a:prstGeom prst="rect">
            <a:avLst/>
          </a:prstGeom>
          <a:noFill/>
          <a:ln>
            <a:noFill/>
          </a:ln>
        </p:spPr>
      </p:pic>
      <p:sp>
        <p:nvSpPr>
          <p:cNvPr id="231" name="Google Shape;231;g7a7dd16595_7_20"/>
          <p:cNvSpPr txBox="1"/>
          <p:nvPr/>
        </p:nvSpPr>
        <p:spPr>
          <a:xfrm>
            <a:off x="1943123" y="4376922"/>
            <a:ext cx="1593900" cy="338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zh-CN" sz="1600">
                <a:solidFill>
                  <a:srgbClr val="434343"/>
                </a:solidFill>
              </a:rPr>
              <a:t>No Windowing</a:t>
            </a:r>
            <a:endParaRPr b="1" sz="1600">
              <a:solidFill>
                <a:srgbClr val="434343"/>
              </a:solidFill>
            </a:endParaRPr>
          </a:p>
        </p:txBody>
      </p:sp>
      <p:pic>
        <p:nvPicPr>
          <p:cNvPr id="232" name="Google Shape;232;g7a7dd16595_7_20"/>
          <p:cNvPicPr preferRelativeResize="0"/>
          <p:nvPr/>
        </p:nvPicPr>
        <p:blipFill rotWithShape="1">
          <a:blip r:embed="rId6">
            <a:alphaModFix/>
          </a:blip>
          <a:srcRect b="0" l="0" r="0" t="0"/>
          <a:stretch/>
        </p:blipFill>
        <p:spPr>
          <a:xfrm>
            <a:off x="4617850" y="1190850"/>
            <a:ext cx="6996650" cy="42466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pic>
        <p:nvPicPr>
          <p:cNvPr id="238" name="Google Shape;238;g7a7dd16595_7_0"/>
          <p:cNvPicPr preferRelativeResize="0"/>
          <p:nvPr/>
        </p:nvPicPr>
        <p:blipFill rotWithShape="1">
          <a:blip r:embed="rId3">
            <a:alphaModFix/>
          </a:blip>
          <a:srcRect b="1243" l="650" r="2205" t="3816"/>
          <a:stretch/>
        </p:blipFill>
        <p:spPr>
          <a:xfrm>
            <a:off x="-3085" y="0"/>
            <a:ext cx="12192001" cy="6858000"/>
          </a:xfrm>
          <a:prstGeom prst="rect">
            <a:avLst/>
          </a:prstGeom>
          <a:noFill/>
          <a:ln>
            <a:noFill/>
          </a:ln>
        </p:spPr>
      </p:pic>
      <p:pic>
        <p:nvPicPr>
          <p:cNvPr id="239" name="Google Shape;239;g7a7dd16595_7_0"/>
          <p:cNvPicPr preferRelativeResize="0"/>
          <p:nvPr/>
        </p:nvPicPr>
        <p:blipFill>
          <a:blip r:embed="rId4">
            <a:alphaModFix/>
          </a:blip>
          <a:stretch>
            <a:fillRect/>
          </a:stretch>
        </p:blipFill>
        <p:spPr>
          <a:xfrm>
            <a:off x="7896225" y="2228850"/>
            <a:ext cx="2495550" cy="2400300"/>
          </a:xfrm>
          <a:prstGeom prst="rect">
            <a:avLst/>
          </a:prstGeom>
          <a:noFill/>
          <a:ln>
            <a:noFill/>
          </a:ln>
        </p:spPr>
      </p:pic>
      <p:pic>
        <p:nvPicPr>
          <p:cNvPr id="240" name="Google Shape;240;g7a7dd16595_7_0"/>
          <p:cNvPicPr preferRelativeResize="0"/>
          <p:nvPr/>
        </p:nvPicPr>
        <p:blipFill>
          <a:blip r:embed="rId5">
            <a:alphaModFix/>
          </a:blip>
          <a:stretch>
            <a:fillRect/>
          </a:stretch>
        </p:blipFill>
        <p:spPr>
          <a:xfrm>
            <a:off x="1647825" y="2228850"/>
            <a:ext cx="2495550" cy="2400300"/>
          </a:xfrm>
          <a:prstGeom prst="rect">
            <a:avLst/>
          </a:prstGeom>
          <a:noFill/>
          <a:ln>
            <a:noFill/>
          </a:ln>
        </p:spPr>
      </p:pic>
      <p:pic>
        <p:nvPicPr>
          <p:cNvPr id="241" name="Google Shape;241;g7a7dd16595_7_0"/>
          <p:cNvPicPr preferRelativeResize="0"/>
          <p:nvPr/>
        </p:nvPicPr>
        <p:blipFill>
          <a:blip r:embed="rId6">
            <a:alphaModFix/>
          </a:blip>
          <a:stretch>
            <a:fillRect/>
          </a:stretch>
        </p:blipFill>
        <p:spPr>
          <a:xfrm>
            <a:off x="4848225" y="2228850"/>
            <a:ext cx="2495550" cy="2400300"/>
          </a:xfrm>
          <a:prstGeom prst="rect">
            <a:avLst/>
          </a:prstGeom>
          <a:noFill/>
          <a:ln>
            <a:noFill/>
          </a:ln>
        </p:spPr>
      </p:pic>
      <p:sp>
        <p:nvSpPr>
          <p:cNvPr id="242" name="Google Shape;242;g7a7dd16595_7_0"/>
          <p:cNvSpPr txBox="1"/>
          <p:nvPr/>
        </p:nvSpPr>
        <p:spPr>
          <a:xfrm>
            <a:off x="1495425" y="982425"/>
            <a:ext cx="9595800" cy="81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2400"/>
              <a:t>img = img.pixel_array * img.RescaleSlope + img.RescaleIntercept</a:t>
            </a:r>
            <a:endParaRPr sz="2400"/>
          </a:p>
        </p:txBody>
      </p:sp>
      <p:sp>
        <p:nvSpPr>
          <p:cNvPr id="243" name="Google Shape;243;g7a7dd16595_7_0"/>
          <p:cNvSpPr txBox="1"/>
          <p:nvPr/>
        </p:nvSpPr>
        <p:spPr>
          <a:xfrm>
            <a:off x="2171723" y="4681722"/>
            <a:ext cx="1593900" cy="338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CN" sz="1600">
                <a:solidFill>
                  <a:srgbClr val="434343"/>
                </a:solidFill>
              </a:rPr>
              <a:t>Original</a:t>
            </a:r>
            <a:endParaRPr b="1" sz="1600">
              <a:solidFill>
                <a:srgbClr val="434343"/>
              </a:solidFill>
            </a:endParaRPr>
          </a:p>
        </p:txBody>
      </p:sp>
      <p:sp>
        <p:nvSpPr>
          <p:cNvPr id="244" name="Google Shape;244;g7a7dd16595_7_0"/>
          <p:cNvSpPr txBox="1"/>
          <p:nvPr/>
        </p:nvSpPr>
        <p:spPr>
          <a:xfrm>
            <a:off x="4994251" y="4681725"/>
            <a:ext cx="2371200" cy="338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CN" sz="1600">
                <a:solidFill>
                  <a:srgbClr val="434343"/>
                </a:solidFill>
              </a:rPr>
              <a:t>RescaleIntercept = 0</a:t>
            </a:r>
            <a:endParaRPr b="1" sz="1600">
              <a:solidFill>
                <a:srgbClr val="434343"/>
              </a:solidFill>
            </a:endParaRPr>
          </a:p>
        </p:txBody>
      </p:sp>
      <p:sp>
        <p:nvSpPr>
          <p:cNvPr id="245" name="Google Shape;245;g7a7dd16595_7_0"/>
          <p:cNvSpPr txBox="1"/>
          <p:nvPr/>
        </p:nvSpPr>
        <p:spPr>
          <a:xfrm>
            <a:off x="7921975" y="4681725"/>
            <a:ext cx="2807100" cy="338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CN" sz="1600">
                <a:solidFill>
                  <a:srgbClr val="434343"/>
                </a:solidFill>
              </a:rPr>
              <a:t>RescaleIntercept = -1000</a:t>
            </a:r>
            <a:endParaRPr b="1" sz="1600">
              <a:solidFill>
                <a:srgbClr val="434343"/>
              </a:solidFill>
            </a:endParaRPr>
          </a:p>
        </p:txBody>
      </p:sp>
      <p:pic>
        <p:nvPicPr>
          <p:cNvPr id="246" name="Google Shape;246;g7a7dd16595_7_0"/>
          <p:cNvPicPr preferRelativeResize="0"/>
          <p:nvPr/>
        </p:nvPicPr>
        <p:blipFill rotWithShape="1">
          <a:blip r:embed="rId7">
            <a:alphaModFix/>
          </a:blip>
          <a:srcRect b="0" l="0" r="0" t="50000"/>
          <a:stretch/>
        </p:blipFill>
        <p:spPr>
          <a:xfrm>
            <a:off x="5552575" y="-1"/>
            <a:ext cx="1081829" cy="156833"/>
          </a:xfrm>
          <a:custGeom>
            <a:rect b="b" l="l" r="r" t="t"/>
            <a:pathLst>
              <a:path extrusionOk="0" h="1792380" w="4121253">
                <a:moveTo>
                  <a:pt x="0" y="0"/>
                </a:moveTo>
                <a:lnTo>
                  <a:pt x="4121253" y="0"/>
                </a:lnTo>
                <a:lnTo>
                  <a:pt x="4121253" y="1792380"/>
                </a:lnTo>
                <a:lnTo>
                  <a:pt x="0" y="1792380"/>
                </a:lnTo>
                <a:close/>
              </a:path>
            </a:pathLst>
          </a:cu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pic>
        <p:nvPicPr>
          <p:cNvPr id="252" name="Google Shape;252;g7a7dd16595_7_33"/>
          <p:cNvPicPr preferRelativeResize="0"/>
          <p:nvPr/>
        </p:nvPicPr>
        <p:blipFill rotWithShape="1">
          <a:blip r:embed="rId3">
            <a:alphaModFix/>
          </a:blip>
          <a:srcRect b="1243" l="650" r="2205" t="3816"/>
          <a:stretch/>
        </p:blipFill>
        <p:spPr>
          <a:xfrm>
            <a:off x="-3085" y="0"/>
            <a:ext cx="12192001" cy="6858000"/>
          </a:xfrm>
          <a:prstGeom prst="rect">
            <a:avLst/>
          </a:prstGeom>
          <a:noFill/>
          <a:ln>
            <a:noFill/>
          </a:ln>
        </p:spPr>
      </p:pic>
      <p:pic>
        <p:nvPicPr>
          <p:cNvPr id="253" name="Google Shape;253;g7a7dd16595_7_33"/>
          <p:cNvPicPr preferRelativeResize="0"/>
          <p:nvPr/>
        </p:nvPicPr>
        <p:blipFill rotWithShape="1">
          <a:blip r:embed="rId4">
            <a:alphaModFix/>
          </a:blip>
          <a:srcRect b="0" l="0" r="0" t="50000"/>
          <a:stretch/>
        </p:blipFill>
        <p:spPr>
          <a:xfrm>
            <a:off x="5552575" y="-1"/>
            <a:ext cx="1081829" cy="156833"/>
          </a:xfrm>
          <a:custGeom>
            <a:rect b="b" l="l" r="r" t="t"/>
            <a:pathLst>
              <a:path extrusionOk="0" h="1792380" w="4121253">
                <a:moveTo>
                  <a:pt x="0" y="0"/>
                </a:moveTo>
                <a:lnTo>
                  <a:pt x="4121253" y="0"/>
                </a:lnTo>
                <a:lnTo>
                  <a:pt x="4121253" y="1792380"/>
                </a:lnTo>
                <a:lnTo>
                  <a:pt x="0" y="1792380"/>
                </a:lnTo>
                <a:close/>
              </a:path>
            </a:pathLst>
          </a:custGeom>
          <a:noFill/>
          <a:ln>
            <a:noFill/>
          </a:ln>
        </p:spPr>
      </p:pic>
      <p:sp>
        <p:nvSpPr>
          <p:cNvPr id="254" name="Google Shape;254;g7a7dd16595_7_33"/>
          <p:cNvSpPr/>
          <p:nvPr/>
        </p:nvSpPr>
        <p:spPr>
          <a:xfrm>
            <a:off x="3765998" y="160538"/>
            <a:ext cx="46539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CN" sz="2400">
                <a:solidFill>
                  <a:srgbClr val="61B5C0"/>
                </a:solidFill>
                <a:latin typeface="Microsoft Yahei"/>
                <a:ea typeface="Microsoft Yahei"/>
                <a:cs typeface="Microsoft Yahei"/>
                <a:sym typeface="Microsoft Yahei"/>
              </a:rPr>
              <a:t>Window</a:t>
            </a:r>
            <a:endParaRPr b="1" sz="2400">
              <a:solidFill>
                <a:srgbClr val="61B5C0"/>
              </a:solidFill>
              <a:latin typeface="Microsoft Yahei"/>
              <a:ea typeface="Microsoft Yahei"/>
              <a:cs typeface="Microsoft Yahei"/>
              <a:sym typeface="Microsoft Yahei"/>
            </a:endParaRPr>
          </a:p>
        </p:txBody>
      </p:sp>
      <p:pic>
        <p:nvPicPr>
          <p:cNvPr descr="A picture containing mirror&#10;&#10;Description automatically generated" id="255" name="Google Shape;255;g7a7dd16595_7_33"/>
          <p:cNvPicPr preferRelativeResize="0"/>
          <p:nvPr/>
        </p:nvPicPr>
        <p:blipFill rotWithShape="1">
          <a:blip r:embed="rId5">
            <a:alphaModFix/>
          </a:blip>
          <a:srcRect b="0" l="0" r="0" t="0"/>
          <a:stretch/>
        </p:blipFill>
        <p:spPr>
          <a:xfrm>
            <a:off x="4508125" y="633693"/>
            <a:ext cx="2880000" cy="2700000"/>
          </a:xfrm>
          <a:prstGeom prst="rect">
            <a:avLst/>
          </a:prstGeom>
          <a:noFill/>
          <a:ln>
            <a:noFill/>
          </a:ln>
        </p:spPr>
      </p:pic>
      <p:sp>
        <p:nvSpPr>
          <p:cNvPr id="256" name="Google Shape;256;g7a7dd16595_7_33"/>
          <p:cNvSpPr/>
          <p:nvPr/>
        </p:nvSpPr>
        <p:spPr>
          <a:xfrm>
            <a:off x="5814875" y="4534825"/>
            <a:ext cx="468300" cy="11208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g7a7dd16595_7_33"/>
          <p:cNvSpPr/>
          <p:nvPr/>
        </p:nvSpPr>
        <p:spPr>
          <a:xfrm rot="3680034">
            <a:off x="3586387" y="3820117"/>
            <a:ext cx="468413" cy="2203367"/>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7a7dd16595_7_33"/>
          <p:cNvSpPr/>
          <p:nvPr/>
        </p:nvSpPr>
        <p:spPr>
          <a:xfrm>
            <a:off x="5252225" y="3464300"/>
            <a:ext cx="1637700" cy="8238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2400"/>
              <a:t>Basic</a:t>
            </a:r>
            <a:endParaRPr sz="2400"/>
          </a:p>
        </p:txBody>
      </p:sp>
      <p:sp>
        <p:nvSpPr>
          <p:cNvPr id="259" name="Google Shape;259;g7a7dd16595_7_33"/>
          <p:cNvSpPr/>
          <p:nvPr/>
        </p:nvSpPr>
        <p:spPr>
          <a:xfrm>
            <a:off x="5230175" y="5743375"/>
            <a:ext cx="1637700" cy="8238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2400"/>
              <a:t>Brain</a:t>
            </a:r>
            <a:endParaRPr sz="2400"/>
          </a:p>
        </p:txBody>
      </p:sp>
      <p:sp>
        <p:nvSpPr>
          <p:cNvPr id="260" name="Google Shape;260;g7a7dd16595_7_33"/>
          <p:cNvSpPr/>
          <p:nvPr/>
        </p:nvSpPr>
        <p:spPr>
          <a:xfrm>
            <a:off x="8969550" y="5743350"/>
            <a:ext cx="1637700" cy="8238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2400"/>
              <a:t>Soft</a:t>
            </a:r>
            <a:endParaRPr sz="2400"/>
          </a:p>
        </p:txBody>
      </p:sp>
      <p:sp>
        <p:nvSpPr>
          <p:cNvPr id="261" name="Google Shape;261;g7a7dd16595_7_33"/>
          <p:cNvSpPr/>
          <p:nvPr/>
        </p:nvSpPr>
        <p:spPr>
          <a:xfrm rot="-3356012">
            <a:off x="8209854" y="3843213"/>
            <a:ext cx="468621" cy="2203068"/>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g7a7dd16595_7_33"/>
          <p:cNvSpPr/>
          <p:nvPr/>
        </p:nvSpPr>
        <p:spPr>
          <a:xfrm>
            <a:off x="1490800" y="5743350"/>
            <a:ext cx="1637700" cy="8238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2400"/>
              <a:t>Subdural</a:t>
            </a:r>
            <a:endParaRPr sz="2400"/>
          </a:p>
        </p:txBody>
      </p:sp>
      <p:sp>
        <p:nvSpPr>
          <p:cNvPr id="263" name="Google Shape;263;g7a7dd16595_7_33"/>
          <p:cNvSpPr/>
          <p:nvPr/>
        </p:nvSpPr>
        <p:spPr>
          <a:xfrm>
            <a:off x="2220425" y="4904850"/>
            <a:ext cx="7962000" cy="384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7a7dd16595_7_33"/>
          <p:cNvSpPr/>
          <p:nvPr/>
        </p:nvSpPr>
        <p:spPr>
          <a:xfrm>
            <a:off x="87773" y="4288088"/>
            <a:ext cx="46539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CN" sz="2400">
                <a:solidFill>
                  <a:srgbClr val="61B5C0"/>
                </a:solidFill>
                <a:latin typeface="Microsoft Yahei"/>
                <a:ea typeface="Microsoft Yahei"/>
                <a:cs typeface="Microsoft Yahei"/>
                <a:sym typeface="Microsoft Yahei"/>
              </a:rPr>
              <a:t>First Transform</a:t>
            </a:r>
            <a:endParaRPr b="1" sz="2400">
              <a:solidFill>
                <a:srgbClr val="61B5C0"/>
              </a:solidFill>
              <a:latin typeface="Microsoft Yahei"/>
              <a:ea typeface="Microsoft Yahei"/>
              <a:cs typeface="Microsoft Yahei"/>
              <a:sym typeface="Microsoft Yahe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pic>
        <p:nvPicPr>
          <p:cNvPr id="270" name="Google Shape;270;g7a7dd16595_5_55"/>
          <p:cNvPicPr preferRelativeResize="0"/>
          <p:nvPr/>
        </p:nvPicPr>
        <p:blipFill rotWithShape="1">
          <a:blip r:embed="rId3">
            <a:alphaModFix/>
          </a:blip>
          <a:srcRect b="1243" l="650" r="2205" t="3816"/>
          <a:stretch/>
        </p:blipFill>
        <p:spPr>
          <a:xfrm>
            <a:off x="-3085" y="0"/>
            <a:ext cx="12192001" cy="6858000"/>
          </a:xfrm>
          <a:prstGeom prst="rect">
            <a:avLst/>
          </a:prstGeom>
          <a:noFill/>
          <a:ln>
            <a:noFill/>
          </a:ln>
        </p:spPr>
      </p:pic>
      <p:sp>
        <p:nvSpPr>
          <p:cNvPr id="271" name="Google Shape;271;g7a7dd16595_5_55"/>
          <p:cNvSpPr txBox="1"/>
          <p:nvPr/>
        </p:nvSpPr>
        <p:spPr>
          <a:xfrm>
            <a:off x="4268125" y="723725"/>
            <a:ext cx="3581400" cy="9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p:txBody>
      </p:sp>
      <p:pic>
        <p:nvPicPr>
          <p:cNvPr id="272" name="Google Shape;272;g7a7dd16595_5_55"/>
          <p:cNvPicPr preferRelativeResize="0"/>
          <p:nvPr/>
        </p:nvPicPr>
        <p:blipFill rotWithShape="1">
          <a:blip r:embed="rId4">
            <a:alphaModFix/>
          </a:blip>
          <a:srcRect b="0" l="912" r="922" t="0"/>
          <a:stretch/>
        </p:blipFill>
        <p:spPr>
          <a:xfrm>
            <a:off x="539175" y="2357712"/>
            <a:ext cx="2880000" cy="2700000"/>
          </a:xfrm>
          <a:prstGeom prst="rect">
            <a:avLst/>
          </a:prstGeom>
          <a:noFill/>
          <a:ln>
            <a:noFill/>
          </a:ln>
        </p:spPr>
      </p:pic>
      <p:pic>
        <p:nvPicPr>
          <p:cNvPr id="273" name="Google Shape;273;g7a7dd16595_5_55"/>
          <p:cNvPicPr preferRelativeResize="0"/>
          <p:nvPr/>
        </p:nvPicPr>
        <p:blipFill rotWithShape="1">
          <a:blip r:embed="rId5">
            <a:alphaModFix/>
          </a:blip>
          <a:srcRect b="0" l="912" r="922" t="0"/>
          <a:stretch/>
        </p:blipFill>
        <p:spPr>
          <a:xfrm>
            <a:off x="4656000" y="2357700"/>
            <a:ext cx="2880000" cy="2700000"/>
          </a:xfrm>
          <a:prstGeom prst="rect">
            <a:avLst/>
          </a:prstGeom>
          <a:noFill/>
          <a:ln>
            <a:noFill/>
          </a:ln>
        </p:spPr>
      </p:pic>
      <p:pic>
        <p:nvPicPr>
          <p:cNvPr id="274" name="Google Shape;274;g7a7dd16595_5_55"/>
          <p:cNvPicPr preferRelativeResize="0"/>
          <p:nvPr/>
        </p:nvPicPr>
        <p:blipFill rotWithShape="1">
          <a:blip r:embed="rId6">
            <a:alphaModFix/>
          </a:blip>
          <a:srcRect b="893" l="0" r="0" t="893"/>
          <a:stretch/>
        </p:blipFill>
        <p:spPr>
          <a:xfrm>
            <a:off x="8613852" y="2286000"/>
            <a:ext cx="2880000" cy="2700000"/>
          </a:xfrm>
          <a:prstGeom prst="rect">
            <a:avLst/>
          </a:prstGeom>
          <a:noFill/>
          <a:ln>
            <a:noFill/>
          </a:ln>
        </p:spPr>
      </p:pic>
      <p:sp>
        <p:nvSpPr>
          <p:cNvPr id="275" name="Google Shape;275;g7a7dd16595_5_55"/>
          <p:cNvSpPr/>
          <p:nvPr/>
        </p:nvSpPr>
        <p:spPr>
          <a:xfrm>
            <a:off x="3884748" y="262013"/>
            <a:ext cx="46539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CN" sz="2400">
                <a:solidFill>
                  <a:srgbClr val="61B5C0"/>
                </a:solidFill>
                <a:latin typeface="Microsoft Yahei"/>
                <a:ea typeface="Microsoft Yahei"/>
                <a:cs typeface="Microsoft Yahei"/>
                <a:sym typeface="Microsoft Yahei"/>
              </a:rPr>
              <a:t>First Transform</a:t>
            </a:r>
            <a:endParaRPr b="1" sz="2400">
              <a:solidFill>
                <a:srgbClr val="61B5C0"/>
              </a:solidFill>
              <a:latin typeface="Microsoft Yahei"/>
              <a:ea typeface="Microsoft Yahei"/>
              <a:cs typeface="Microsoft Yahei"/>
              <a:sym typeface="Microsoft Yahei"/>
            </a:endParaRPr>
          </a:p>
        </p:txBody>
      </p:sp>
      <p:sp>
        <p:nvSpPr>
          <p:cNvPr id="276" name="Google Shape;276;g7a7dd16595_5_55"/>
          <p:cNvSpPr/>
          <p:nvPr/>
        </p:nvSpPr>
        <p:spPr>
          <a:xfrm>
            <a:off x="3959948" y="1133663"/>
            <a:ext cx="46539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CN" sz="2400">
                <a:solidFill>
                  <a:srgbClr val="61B5C0"/>
                </a:solidFill>
                <a:latin typeface="Microsoft Yahei"/>
                <a:ea typeface="Microsoft Yahei"/>
                <a:cs typeface="Microsoft Yahei"/>
                <a:sym typeface="Microsoft Yahei"/>
              </a:rPr>
              <a:t>Metadata</a:t>
            </a:r>
            <a:endParaRPr b="1" sz="2400">
              <a:solidFill>
                <a:srgbClr val="61B5C0"/>
              </a:solidFill>
              <a:latin typeface="Microsoft Yahei"/>
              <a:ea typeface="Microsoft Yahei"/>
              <a:cs typeface="Microsoft Yahei"/>
              <a:sym typeface="Microsoft Yahei"/>
            </a:endParaRPr>
          </a:p>
        </p:txBody>
      </p:sp>
      <p:sp>
        <p:nvSpPr>
          <p:cNvPr id="277" name="Google Shape;277;g7a7dd16595_5_55"/>
          <p:cNvSpPr txBox="1"/>
          <p:nvPr/>
        </p:nvSpPr>
        <p:spPr>
          <a:xfrm>
            <a:off x="1388325" y="5168600"/>
            <a:ext cx="1722900" cy="4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2400"/>
              <a:t>Subdural</a:t>
            </a:r>
            <a:endParaRPr sz="2400"/>
          </a:p>
        </p:txBody>
      </p:sp>
      <p:sp>
        <p:nvSpPr>
          <p:cNvPr id="278" name="Google Shape;278;g7a7dd16595_5_55"/>
          <p:cNvSpPr txBox="1"/>
          <p:nvPr/>
        </p:nvSpPr>
        <p:spPr>
          <a:xfrm>
            <a:off x="5813100" y="5168600"/>
            <a:ext cx="1722900" cy="4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2400"/>
              <a:t>Brain</a:t>
            </a:r>
            <a:endParaRPr sz="2400"/>
          </a:p>
        </p:txBody>
      </p:sp>
      <p:sp>
        <p:nvSpPr>
          <p:cNvPr id="279" name="Google Shape;279;g7a7dd16595_5_55"/>
          <p:cNvSpPr txBox="1"/>
          <p:nvPr/>
        </p:nvSpPr>
        <p:spPr>
          <a:xfrm>
            <a:off x="9847150" y="5168600"/>
            <a:ext cx="1722900" cy="4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2400"/>
              <a:t>Soft</a:t>
            </a:r>
            <a:endParaRPr sz="2400"/>
          </a:p>
        </p:txBody>
      </p:sp>
      <p:pic>
        <p:nvPicPr>
          <p:cNvPr id="280" name="Google Shape;280;g7a7dd16595_5_55"/>
          <p:cNvPicPr preferRelativeResize="0"/>
          <p:nvPr/>
        </p:nvPicPr>
        <p:blipFill rotWithShape="1">
          <a:blip r:embed="rId7">
            <a:alphaModFix/>
          </a:blip>
          <a:srcRect b="0" l="0" r="0" t="50000"/>
          <a:stretch/>
        </p:blipFill>
        <p:spPr>
          <a:xfrm>
            <a:off x="5552575" y="-1"/>
            <a:ext cx="1081829" cy="156833"/>
          </a:xfrm>
          <a:custGeom>
            <a:rect b="b" l="l" r="r" t="t"/>
            <a:pathLst>
              <a:path extrusionOk="0" h="1792380" w="4121253">
                <a:moveTo>
                  <a:pt x="0" y="0"/>
                </a:moveTo>
                <a:lnTo>
                  <a:pt x="4121253" y="0"/>
                </a:lnTo>
                <a:lnTo>
                  <a:pt x="4121253" y="1792380"/>
                </a:lnTo>
                <a:lnTo>
                  <a:pt x="0" y="1792380"/>
                </a:lnTo>
                <a:close/>
              </a:path>
            </a:pathLst>
          </a:cu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pic>
        <p:nvPicPr>
          <p:cNvPr id="286" name="Google Shape;286;g7a7dd16595_5_100"/>
          <p:cNvPicPr preferRelativeResize="0"/>
          <p:nvPr/>
        </p:nvPicPr>
        <p:blipFill rotWithShape="1">
          <a:blip r:embed="rId3">
            <a:alphaModFix/>
          </a:blip>
          <a:srcRect b="1243" l="650" r="2205" t="3816"/>
          <a:stretch/>
        </p:blipFill>
        <p:spPr>
          <a:xfrm>
            <a:off x="-3085" y="0"/>
            <a:ext cx="12192001" cy="6858000"/>
          </a:xfrm>
          <a:prstGeom prst="rect">
            <a:avLst/>
          </a:prstGeom>
          <a:noFill/>
          <a:ln>
            <a:noFill/>
          </a:ln>
        </p:spPr>
      </p:pic>
      <p:sp>
        <p:nvSpPr>
          <p:cNvPr id="287" name="Google Shape;287;g7a7dd16595_5_100"/>
          <p:cNvSpPr txBox="1"/>
          <p:nvPr/>
        </p:nvSpPr>
        <p:spPr>
          <a:xfrm>
            <a:off x="4268125" y="723725"/>
            <a:ext cx="3581400" cy="9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p:txBody>
      </p:sp>
      <p:pic>
        <p:nvPicPr>
          <p:cNvPr id="288" name="Google Shape;288;g7a7dd16595_5_100"/>
          <p:cNvPicPr preferRelativeResize="0"/>
          <p:nvPr/>
        </p:nvPicPr>
        <p:blipFill rotWithShape="1">
          <a:blip r:embed="rId4">
            <a:alphaModFix/>
          </a:blip>
          <a:srcRect b="1267" l="0" r="0" t="1267"/>
          <a:stretch/>
        </p:blipFill>
        <p:spPr>
          <a:xfrm>
            <a:off x="539175" y="2357712"/>
            <a:ext cx="2880000" cy="2700000"/>
          </a:xfrm>
          <a:prstGeom prst="rect">
            <a:avLst/>
          </a:prstGeom>
          <a:noFill/>
          <a:ln>
            <a:noFill/>
          </a:ln>
        </p:spPr>
      </p:pic>
      <p:pic>
        <p:nvPicPr>
          <p:cNvPr id="289" name="Google Shape;289;g7a7dd16595_5_100"/>
          <p:cNvPicPr preferRelativeResize="0"/>
          <p:nvPr/>
        </p:nvPicPr>
        <p:blipFill rotWithShape="1">
          <a:blip r:embed="rId5">
            <a:alphaModFix/>
          </a:blip>
          <a:srcRect b="1267" l="0" r="0" t="1267"/>
          <a:stretch/>
        </p:blipFill>
        <p:spPr>
          <a:xfrm>
            <a:off x="4656000" y="2357700"/>
            <a:ext cx="2880000" cy="2700000"/>
          </a:xfrm>
          <a:prstGeom prst="rect">
            <a:avLst/>
          </a:prstGeom>
          <a:noFill/>
          <a:ln>
            <a:noFill/>
          </a:ln>
        </p:spPr>
      </p:pic>
      <p:pic>
        <p:nvPicPr>
          <p:cNvPr id="290" name="Google Shape;290;g7a7dd16595_5_100"/>
          <p:cNvPicPr preferRelativeResize="0"/>
          <p:nvPr/>
        </p:nvPicPr>
        <p:blipFill rotWithShape="1">
          <a:blip r:embed="rId6">
            <a:alphaModFix/>
          </a:blip>
          <a:srcRect b="1267" l="0" r="0" t="1267"/>
          <a:stretch/>
        </p:blipFill>
        <p:spPr>
          <a:xfrm>
            <a:off x="8613852" y="2286000"/>
            <a:ext cx="2880000" cy="2700000"/>
          </a:xfrm>
          <a:prstGeom prst="rect">
            <a:avLst/>
          </a:prstGeom>
          <a:noFill/>
          <a:ln>
            <a:noFill/>
          </a:ln>
        </p:spPr>
      </p:pic>
      <p:sp>
        <p:nvSpPr>
          <p:cNvPr id="291" name="Google Shape;291;g7a7dd16595_5_100"/>
          <p:cNvSpPr/>
          <p:nvPr/>
        </p:nvSpPr>
        <p:spPr>
          <a:xfrm>
            <a:off x="3884748" y="262013"/>
            <a:ext cx="46539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CN" sz="2400">
                <a:solidFill>
                  <a:srgbClr val="61B5C0"/>
                </a:solidFill>
                <a:latin typeface="Microsoft Yahei"/>
                <a:ea typeface="Microsoft Yahei"/>
                <a:cs typeface="Microsoft Yahei"/>
                <a:sym typeface="Microsoft Yahei"/>
              </a:rPr>
              <a:t>First Transform</a:t>
            </a:r>
            <a:endParaRPr b="1" sz="2400">
              <a:solidFill>
                <a:srgbClr val="61B5C0"/>
              </a:solidFill>
              <a:latin typeface="Microsoft Yahei"/>
              <a:ea typeface="Microsoft Yahei"/>
              <a:cs typeface="Microsoft Yahei"/>
              <a:sym typeface="Microsoft Yahei"/>
            </a:endParaRPr>
          </a:p>
        </p:txBody>
      </p:sp>
      <p:sp>
        <p:nvSpPr>
          <p:cNvPr id="292" name="Google Shape;292;g7a7dd16595_5_100"/>
          <p:cNvSpPr/>
          <p:nvPr/>
        </p:nvSpPr>
        <p:spPr>
          <a:xfrm>
            <a:off x="3959948" y="1133663"/>
            <a:ext cx="46539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CN" sz="2400">
                <a:solidFill>
                  <a:srgbClr val="61B5C0"/>
                </a:solidFill>
                <a:latin typeface="Microsoft Yahei"/>
                <a:ea typeface="Microsoft Yahei"/>
                <a:cs typeface="Microsoft Yahei"/>
                <a:sym typeface="Microsoft Yahei"/>
              </a:rPr>
              <a:t>Sigmoid</a:t>
            </a:r>
            <a:endParaRPr b="1" sz="2400">
              <a:solidFill>
                <a:srgbClr val="61B5C0"/>
              </a:solidFill>
              <a:latin typeface="Microsoft Yahei"/>
              <a:ea typeface="Microsoft Yahei"/>
              <a:cs typeface="Microsoft Yahei"/>
              <a:sym typeface="Microsoft Yahei"/>
            </a:endParaRPr>
          </a:p>
        </p:txBody>
      </p:sp>
      <p:sp>
        <p:nvSpPr>
          <p:cNvPr id="293" name="Google Shape;293;g7a7dd16595_5_100"/>
          <p:cNvSpPr txBox="1"/>
          <p:nvPr/>
        </p:nvSpPr>
        <p:spPr>
          <a:xfrm>
            <a:off x="1388325" y="5168600"/>
            <a:ext cx="1722900" cy="4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2400"/>
              <a:t>Subdural</a:t>
            </a:r>
            <a:endParaRPr sz="2400"/>
          </a:p>
        </p:txBody>
      </p:sp>
      <p:sp>
        <p:nvSpPr>
          <p:cNvPr id="294" name="Google Shape;294;g7a7dd16595_5_100"/>
          <p:cNvSpPr txBox="1"/>
          <p:nvPr/>
        </p:nvSpPr>
        <p:spPr>
          <a:xfrm>
            <a:off x="5813100" y="5168600"/>
            <a:ext cx="1722900" cy="4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2400"/>
              <a:t>Brain</a:t>
            </a:r>
            <a:endParaRPr sz="2400"/>
          </a:p>
        </p:txBody>
      </p:sp>
      <p:sp>
        <p:nvSpPr>
          <p:cNvPr id="295" name="Google Shape;295;g7a7dd16595_5_100"/>
          <p:cNvSpPr txBox="1"/>
          <p:nvPr/>
        </p:nvSpPr>
        <p:spPr>
          <a:xfrm>
            <a:off x="9847150" y="5168600"/>
            <a:ext cx="1722900" cy="4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2400"/>
              <a:t>Soft</a:t>
            </a:r>
            <a:endParaRPr sz="2400"/>
          </a:p>
        </p:txBody>
      </p:sp>
      <p:pic>
        <p:nvPicPr>
          <p:cNvPr id="296" name="Google Shape;296;g7a7dd16595_5_100"/>
          <p:cNvPicPr preferRelativeResize="0"/>
          <p:nvPr/>
        </p:nvPicPr>
        <p:blipFill rotWithShape="1">
          <a:blip r:embed="rId7">
            <a:alphaModFix/>
          </a:blip>
          <a:srcRect b="0" l="0" r="0" t="50000"/>
          <a:stretch/>
        </p:blipFill>
        <p:spPr>
          <a:xfrm>
            <a:off x="5552575" y="-1"/>
            <a:ext cx="1081829" cy="156833"/>
          </a:xfrm>
          <a:custGeom>
            <a:rect b="b" l="l" r="r" t="t"/>
            <a:pathLst>
              <a:path extrusionOk="0" h="1792380" w="4121253">
                <a:moveTo>
                  <a:pt x="0" y="0"/>
                </a:moveTo>
                <a:lnTo>
                  <a:pt x="4121253" y="0"/>
                </a:lnTo>
                <a:lnTo>
                  <a:pt x="4121253" y="1792380"/>
                </a:lnTo>
                <a:lnTo>
                  <a:pt x="0" y="1792380"/>
                </a:lnTo>
                <a:close/>
              </a:path>
            </a:pathLst>
          </a:cu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pic>
        <p:nvPicPr>
          <p:cNvPr id="302" name="Google Shape;302;g7a7dd16595_5_118"/>
          <p:cNvPicPr preferRelativeResize="0"/>
          <p:nvPr/>
        </p:nvPicPr>
        <p:blipFill rotWithShape="1">
          <a:blip r:embed="rId3">
            <a:alphaModFix/>
          </a:blip>
          <a:srcRect b="1243" l="650" r="2205" t="3816"/>
          <a:stretch/>
        </p:blipFill>
        <p:spPr>
          <a:xfrm>
            <a:off x="-3085" y="0"/>
            <a:ext cx="12192001" cy="6858000"/>
          </a:xfrm>
          <a:prstGeom prst="rect">
            <a:avLst/>
          </a:prstGeom>
          <a:noFill/>
          <a:ln>
            <a:noFill/>
          </a:ln>
        </p:spPr>
      </p:pic>
      <p:pic>
        <p:nvPicPr>
          <p:cNvPr id="303" name="Google Shape;303;g7a7dd16595_5_118"/>
          <p:cNvPicPr preferRelativeResize="0"/>
          <p:nvPr/>
        </p:nvPicPr>
        <p:blipFill rotWithShape="1">
          <a:blip r:embed="rId4">
            <a:alphaModFix/>
          </a:blip>
          <a:srcRect b="0" l="0" r="0" t="50000"/>
          <a:stretch/>
        </p:blipFill>
        <p:spPr>
          <a:xfrm>
            <a:off x="5552575" y="-1"/>
            <a:ext cx="1081829" cy="156833"/>
          </a:xfrm>
          <a:custGeom>
            <a:rect b="b" l="l" r="r" t="t"/>
            <a:pathLst>
              <a:path extrusionOk="0" h="1792380" w="4121253">
                <a:moveTo>
                  <a:pt x="0" y="0"/>
                </a:moveTo>
                <a:lnTo>
                  <a:pt x="4121253" y="0"/>
                </a:lnTo>
                <a:lnTo>
                  <a:pt x="4121253" y="1792380"/>
                </a:lnTo>
                <a:lnTo>
                  <a:pt x="0" y="1792380"/>
                </a:lnTo>
                <a:close/>
              </a:path>
            </a:pathLst>
          </a:custGeom>
          <a:noFill/>
          <a:ln>
            <a:noFill/>
          </a:ln>
        </p:spPr>
      </p:pic>
      <p:sp>
        <p:nvSpPr>
          <p:cNvPr id="304" name="Google Shape;304;g7a7dd16595_5_118"/>
          <p:cNvSpPr txBox="1"/>
          <p:nvPr/>
        </p:nvSpPr>
        <p:spPr>
          <a:xfrm>
            <a:off x="5295973" y="821722"/>
            <a:ext cx="1593900" cy="338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CN" sz="2400">
                <a:solidFill>
                  <a:srgbClr val="434343"/>
                </a:solidFill>
              </a:rPr>
              <a:t>Basic</a:t>
            </a:r>
            <a:endParaRPr b="1" sz="2400">
              <a:solidFill>
                <a:srgbClr val="434343"/>
              </a:solidFill>
            </a:endParaRPr>
          </a:p>
        </p:txBody>
      </p:sp>
      <p:sp>
        <p:nvSpPr>
          <p:cNvPr id="305" name="Google Shape;305;g7a7dd16595_5_118"/>
          <p:cNvSpPr/>
          <p:nvPr/>
        </p:nvSpPr>
        <p:spPr>
          <a:xfrm>
            <a:off x="5814875" y="1639225"/>
            <a:ext cx="468300" cy="11208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g7a7dd16595_5_118"/>
          <p:cNvSpPr/>
          <p:nvPr/>
        </p:nvSpPr>
        <p:spPr>
          <a:xfrm rot="3680034">
            <a:off x="3586387" y="924517"/>
            <a:ext cx="468413" cy="2203367"/>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g7a7dd16595_5_118"/>
          <p:cNvSpPr/>
          <p:nvPr/>
        </p:nvSpPr>
        <p:spPr>
          <a:xfrm rot="-3356012">
            <a:off x="3419554" y="3468963"/>
            <a:ext cx="468621" cy="2203068"/>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g7a7dd16595_5_118"/>
          <p:cNvSpPr/>
          <p:nvPr/>
        </p:nvSpPr>
        <p:spPr>
          <a:xfrm>
            <a:off x="43673" y="4865488"/>
            <a:ext cx="46539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CN" sz="2400">
                <a:solidFill>
                  <a:srgbClr val="61B5C0"/>
                </a:solidFill>
                <a:latin typeface="Microsoft Yahei"/>
                <a:ea typeface="Microsoft Yahei"/>
                <a:cs typeface="Microsoft Yahei"/>
                <a:sym typeface="Microsoft Yahei"/>
              </a:rPr>
              <a:t>Second Transform</a:t>
            </a:r>
            <a:endParaRPr b="1" sz="2400">
              <a:solidFill>
                <a:srgbClr val="61B5C0"/>
              </a:solidFill>
              <a:latin typeface="Microsoft Yahei"/>
              <a:ea typeface="Microsoft Yahei"/>
              <a:cs typeface="Microsoft Yahei"/>
              <a:sym typeface="Microsoft Yahei"/>
            </a:endParaRPr>
          </a:p>
        </p:txBody>
      </p:sp>
      <p:sp>
        <p:nvSpPr>
          <p:cNvPr id="309" name="Google Shape;309;g7a7dd16595_5_118"/>
          <p:cNvSpPr/>
          <p:nvPr/>
        </p:nvSpPr>
        <p:spPr>
          <a:xfrm rot="3680034">
            <a:off x="8245362" y="3546217"/>
            <a:ext cx="468413" cy="2203367"/>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g7a7dd16595_5_118"/>
          <p:cNvSpPr/>
          <p:nvPr/>
        </p:nvSpPr>
        <p:spPr>
          <a:xfrm>
            <a:off x="5252225" y="568700"/>
            <a:ext cx="1637700" cy="8238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2400"/>
              <a:t>Basic</a:t>
            </a:r>
            <a:endParaRPr sz="2400"/>
          </a:p>
        </p:txBody>
      </p:sp>
      <p:sp>
        <p:nvSpPr>
          <p:cNvPr id="311" name="Google Shape;311;g7a7dd16595_5_118"/>
          <p:cNvSpPr/>
          <p:nvPr/>
        </p:nvSpPr>
        <p:spPr>
          <a:xfrm>
            <a:off x="5814875" y="3759325"/>
            <a:ext cx="468300" cy="13674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g7a7dd16595_5_118"/>
          <p:cNvSpPr/>
          <p:nvPr/>
        </p:nvSpPr>
        <p:spPr>
          <a:xfrm>
            <a:off x="5230175" y="2847775"/>
            <a:ext cx="1637700" cy="8238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2400"/>
              <a:t>Brain</a:t>
            </a:r>
            <a:endParaRPr sz="2400"/>
          </a:p>
        </p:txBody>
      </p:sp>
      <p:sp>
        <p:nvSpPr>
          <p:cNvPr id="313" name="Google Shape;313;g7a7dd16595_5_118"/>
          <p:cNvSpPr/>
          <p:nvPr/>
        </p:nvSpPr>
        <p:spPr>
          <a:xfrm>
            <a:off x="8969550" y="2847750"/>
            <a:ext cx="1637700" cy="8238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2400"/>
              <a:t>Soft</a:t>
            </a:r>
            <a:endParaRPr sz="2400"/>
          </a:p>
        </p:txBody>
      </p:sp>
      <p:sp>
        <p:nvSpPr>
          <p:cNvPr id="314" name="Google Shape;314;g7a7dd16595_5_118"/>
          <p:cNvSpPr/>
          <p:nvPr/>
        </p:nvSpPr>
        <p:spPr>
          <a:xfrm rot="-3356012">
            <a:off x="8209854" y="947613"/>
            <a:ext cx="468621" cy="2203068"/>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g7a7dd16595_5_118"/>
          <p:cNvSpPr/>
          <p:nvPr/>
        </p:nvSpPr>
        <p:spPr>
          <a:xfrm>
            <a:off x="4443275" y="5443075"/>
            <a:ext cx="1637700" cy="8238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2400"/>
              <a:t>Soft</a:t>
            </a:r>
            <a:endParaRPr sz="2400"/>
          </a:p>
        </p:txBody>
      </p:sp>
      <p:sp>
        <p:nvSpPr>
          <p:cNvPr id="316" name="Google Shape;316;g7a7dd16595_5_118"/>
          <p:cNvSpPr/>
          <p:nvPr/>
        </p:nvSpPr>
        <p:spPr>
          <a:xfrm>
            <a:off x="5382575" y="5663725"/>
            <a:ext cx="1637700" cy="8238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2400"/>
              <a:t>Brain</a:t>
            </a:r>
            <a:endParaRPr sz="2400"/>
          </a:p>
        </p:txBody>
      </p:sp>
      <p:sp>
        <p:nvSpPr>
          <p:cNvPr id="317" name="Google Shape;317;g7a7dd16595_5_118"/>
          <p:cNvSpPr/>
          <p:nvPr/>
        </p:nvSpPr>
        <p:spPr>
          <a:xfrm>
            <a:off x="6327775" y="5871575"/>
            <a:ext cx="1637700" cy="8238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2400"/>
              <a:t>Subdural</a:t>
            </a:r>
            <a:endParaRPr sz="2400"/>
          </a:p>
        </p:txBody>
      </p:sp>
      <p:sp>
        <p:nvSpPr>
          <p:cNvPr id="318" name="Google Shape;318;g7a7dd16595_5_118"/>
          <p:cNvSpPr/>
          <p:nvPr/>
        </p:nvSpPr>
        <p:spPr>
          <a:xfrm>
            <a:off x="1490800" y="2847750"/>
            <a:ext cx="1637700" cy="8238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2400"/>
              <a:t>Subdural</a:t>
            </a:r>
            <a:endParaRPr sz="2400"/>
          </a:p>
        </p:txBody>
      </p:sp>
      <p:sp>
        <p:nvSpPr>
          <p:cNvPr id="319" name="Google Shape;319;g7a7dd16595_5_118"/>
          <p:cNvSpPr/>
          <p:nvPr/>
        </p:nvSpPr>
        <p:spPr>
          <a:xfrm>
            <a:off x="2220425" y="2009250"/>
            <a:ext cx="7962000" cy="384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g7a7dd16595_5_118"/>
          <p:cNvSpPr/>
          <p:nvPr/>
        </p:nvSpPr>
        <p:spPr>
          <a:xfrm>
            <a:off x="87773" y="1392488"/>
            <a:ext cx="46539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CN" sz="2400">
                <a:solidFill>
                  <a:srgbClr val="61B5C0"/>
                </a:solidFill>
                <a:latin typeface="Microsoft Yahei"/>
                <a:ea typeface="Microsoft Yahei"/>
                <a:cs typeface="Microsoft Yahei"/>
                <a:sym typeface="Microsoft Yahei"/>
              </a:rPr>
              <a:t>First Transform</a:t>
            </a:r>
            <a:endParaRPr b="1" sz="2400">
              <a:solidFill>
                <a:srgbClr val="61B5C0"/>
              </a:solidFill>
              <a:latin typeface="Microsoft Yahei"/>
              <a:ea typeface="Microsoft Yahei"/>
              <a:cs typeface="Microsoft Yahei"/>
              <a:sym typeface="Microsoft Yahei"/>
            </a:endParaRPr>
          </a:p>
        </p:txBody>
      </p:sp>
      <p:sp>
        <p:nvSpPr>
          <p:cNvPr id="321" name="Google Shape;321;g7a7dd16595_5_118"/>
          <p:cNvSpPr/>
          <p:nvPr/>
        </p:nvSpPr>
        <p:spPr>
          <a:xfrm>
            <a:off x="2220425" y="4365013"/>
            <a:ext cx="7962000" cy="384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pic>
        <p:nvPicPr>
          <p:cNvPr id="327" name="Google Shape;327;g7a7dd16595_5_4"/>
          <p:cNvPicPr preferRelativeResize="0"/>
          <p:nvPr/>
        </p:nvPicPr>
        <p:blipFill rotWithShape="1">
          <a:blip r:embed="rId3">
            <a:alphaModFix/>
          </a:blip>
          <a:srcRect b="1243" l="650" r="2205" t="3816"/>
          <a:stretch/>
        </p:blipFill>
        <p:spPr>
          <a:xfrm>
            <a:off x="-3085" y="-18557"/>
            <a:ext cx="12192001" cy="6858000"/>
          </a:xfrm>
          <a:prstGeom prst="rect">
            <a:avLst/>
          </a:prstGeom>
          <a:noFill/>
          <a:ln>
            <a:noFill/>
          </a:ln>
        </p:spPr>
      </p:pic>
      <p:pic>
        <p:nvPicPr>
          <p:cNvPr id="328" name="Google Shape;328;g7a7dd16595_5_4"/>
          <p:cNvPicPr preferRelativeResize="0"/>
          <p:nvPr/>
        </p:nvPicPr>
        <p:blipFill rotWithShape="1">
          <a:blip r:embed="rId4">
            <a:alphaModFix/>
          </a:blip>
          <a:srcRect b="0" l="0" r="0" t="50000"/>
          <a:stretch/>
        </p:blipFill>
        <p:spPr>
          <a:xfrm>
            <a:off x="5552575" y="-1"/>
            <a:ext cx="1081829" cy="156833"/>
          </a:xfrm>
          <a:custGeom>
            <a:rect b="b" l="l" r="r" t="t"/>
            <a:pathLst>
              <a:path extrusionOk="0" h="1792380" w="4121253">
                <a:moveTo>
                  <a:pt x="0" y="0"/>
                </a:moveTo>
                <a:lnTo>
                  <a:pt x="4121253" y="0"/>
                </a:lnTo>
                <a:lnTo>
                  <a:pt x="4121253" y="1792380"/>
                </a:lnTo>
                <a:lnTo>
                  <a:pt x="0" y="1792380"/>
                </a:lnTo>
                <a:close/>
              </a:path>
            </a:pathLst>
          </a:custGeom>
          <a:noFill/>
          <a:ln>
            <a:noFill/>
          </a:ln>
        </p:spPr>
      </p:pic>
      <p:sp>
        <p:nvSpPr>
          <p:cNvPr id="329" name="Google Shape;329;g7a7dd16595_5_4"/>
          <p:cNvSpPr/>
          <p:nvPr/>
        </p:nvSpPr>
        <p:spPr>
          <a:xfrm>
            <a:off x="3884748" y="262013"/>
            <a:ext cx="46539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CN" sz="2400">
                <a:solidFill>
                  <a:srgbClr val="61B5C0"/>
                </a:solidFill>
                <a:latin typeface="Microsoft Yahei"/>
                <a:ea typeface="Microsoft Yahei"/>
                <a:cs typeface="Microsoft Yahei"/>
                <a:sym typeface="Microsoft Yahei"/>
              </a:rPr>
              <a:t>Second</a:t>
            </a:r>
            <a:r>
              <a:rPr b="1" lang="zh-CN" sz="2400">
                <a:solidFill>
                  <a:srgbClr val="61B5C0"/>
                </a:solidFill>
                <a:latin typeface="Microsoft Yahei"/>
                <a:ea typeface="Microsoft Yahei"/>
                <a:cs typeface="Microsoft Yahei"/>
                <a:sym typeface="Microsoft Yahei"/>
              </a:rPr>
              <a:t> Transform</a:t>
            </a:r>
            <a:endParaRPr b="1" sz="2400">
              <a:solidFill>
                <a:srgbClr val="61B5C0"/>
              </a:solidFill>
              <a:latin typeface="Microsoft Yahei"/>
              <a:ea typeface="Microsoft Yahei"/>
              <a:cs typeface="Microsoft Yahei"/>
              <a:sym typeface="Microsoft Yahei"/>
            </a:endParaRPr>
          </a:p>
        </p:txBody>
      </p:sp>
      <p:pic>
        <p:nvPicPr>
          <p:cNvPr id="330" name="Google Shape;330;g7a7dd16595_5_4"/>
          <p:cNvPicPr preferRelativeResize="0"/>
          <p:nvPr/>
        </p:nvPicPr>
        <p:blipFill>
          <a:blip r:embed="rId5">
            <a:alphaModFix/>
          </a:blip>
          <a:stretch>
            <a:fillRect/>
          </a:stretch>
        </p:blipFill>
        <p:spPr>
          <a:xfrm>
            <a:off x="1849400" y="762475"/>
            <a:ext cx="2880000" cy="2700000"/>
          </a:xfrm>
          <a:prstGeom prst="rect">
            <a:avLst/>
          </a:prstGeom>
          <a:noFill/>
          <a:ln>
            <a:noFill/>
          </a:ln>
        </p:spPr>
      </p:pic>
      <p:pic>
        <p:nvPicPr>
          <p:cNvPr id="331" name="Google Shape;331;g7a7dd16595_5_4"/>
          <p:cNvPicPr preferRelativeResize="0"/>
          <p:nvPr/>
        </p:nvPicPr>
        <p:blipFill>
          <a:blip r:embed="rId6">
            <a:alphaModFix/>
          </a:blip>
          <a:stretch>
            <a:fillRect/>
          </a:stretch>
        </p:blipFill>
        <p:spPr>
          <a:xfrm>
            <a:off x="5075850" y="762475"/>
            <a:ext cx="2880000" cy="2700000"/>
          </a:xfrm>
          <a:prstGeom prst="rect">
            <a:avLst/>
          </a:prstGeom>
          <a:noFill/>
          <a:ln>
            <a:noFill/>
          </a:ln>
        </p:spPr>
      </p:pic>
      <p:pic>
        <p:nvPicPr>
          <p:cNvPr id="332" name="Google Shape;332;g7a7dd16595_5_4"/>
          <p:cNvPicPr preferRelativeResize="0"/>
          <p:nvPr/>
        </p:nvPicPr>
        <p:blipFill rotWithShape="1">
          <a:blip r:embed="rId7">
            <a:alphaModFix/>
          </a:blip>
          <a:srcRect b="0" l="0" r="0" t="14602"/>
          <a:stretch/>
        </p:blipFill>
        <p:spPr>
          <a:xfrm>
            <a:off x="8330700" y="884450"/>
            <a:ext cx="2880000" cy="2592000"/>
          </a:xfrm>
          <a:prstGeom prst="rect">
            <a:avLst/>
          </a:prstGeom>
          <a:noFill/>
          <a:ln>
            <a:noFill/>
          </a:ln>
        </p:spPr>
      </p:pic>
      <p:pic>
        <p:nvPicPr>
          <p:cNvPr id="333" name="Google Shape;333;g7a7dd16595_5_4"/>
          <p:cNvPicPr preferRelativeResize="0"/>
          <p:nvPr/>
        </p:nvPicPr>
        <p:blipFill>
          <a:blip r:embed="rId8">
            <a:alphaModFix/>
          </a:blip>
          <a:stretch>
            <a:fillRect/>
          </a:stretch>
        </p:blipFill>
        <p:spPr>
          <a:xfrm>
            <a:off x="1834100" y="4010675"/>
            <a:ext cx="2880000" cy="2700000"/>
          </a:xfrm>
          <a:prstGeom prst="rect">
            <a:avLst/>
          </a:prstGeom>
          <a:noFill/>
          <a:ln>
            <a:noFill/>
          </a:ln>
        </p:spPr>
      </p:pic>
      <p:pic>
        <p:nvPicPr>
          <p:cNvPr id="334" name="Google Shape;334;g7a7dd16595_5_4"/>
          <p:cNvPicPr preferRelativeResize="0"/>
          <p:nvPr/>
        </p:nvPicPr>
        <p:blipFill>
          <a:blip r:embed="rId9">
            <a:alphaModFix/>
          </a:blip>
          <a:stretch>
            <a:fillRect/>
          </a:stretch>
        </p:blipFill>
        <p:spPr>
          <a:xfrm>
            <a:off x="5079300" y="4044668"/>
            <a:ext cx="2880000" cy="2700000"/>
          </a:xfrm>
          <a:prstGeom prst="rect">
            <a:avLst/>
          </a:prstGeom>
          <a:noFill/>
          <a:ln>
            <a:noFill/>
          </a:ln>
        </p:spPr>
      </p:pic>
      <p:pic>
        <p:nvPicPr>
          <p:cNvPr id="335" name="Google Shape;335;g7a7dd16595_5_4"/>
          <p:cNvPicPr preferRelativeResize="0"/>
          <p:nvPr/>
        </p:nvPicPr>
        <p:blipFill rotWithShape="1">
          <a:blip r:embed="rId10">
            <a:alphaModFix/>
          </a:blip>
          <a:srcRect b="1267" l="0" r="0" t="1267"/>
          <a:stretch/>
        </p:blipFill>
        <p:spPr>
          <a:xfrm>
            <a:off x="8294325" y="4029232"/>
            <a:ext cx="2880000" cy="2700000"/>
          </a:xfrm>
          <a:prstGeom prst="rect">
            <a:avLst/>
          </a:prstGeom>
          <a:noFill/>
          <a:ln>
            <a:noFill/>
          </a:ln>
        </p:spPr>
      </p:pic>
      <p:sp>
        <p:nvSpPr>
          <p:cNvPr id="336" name="Google Shape;336;g7a7dd16595_5_4"/>
          <p:cNvSpPr txBox="1"/>
          <p:nvPr/>
        </p:nvSpPr>
        <p:spPr>
          <a:xfrm>
            <a:off x="126500" y="1911775"/>
            <a:ext cx="1722900" cy="4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2400"/>
              <a:t>Metadata</a:t>
            </a:r>
            <a:endParaRPr sz="2400"/>
          </a:p>
        </p:txBody>
      </p:sp>
      <p:sp>
        <p:nvSpPr>
          <p:cNvPr id="337" name="Google Shape;337;g7a7dd16595_5_4"/>
          <p:cNvSpPr txBox="1"/>
          <p:nvPr/>
        </p:nvSpPr>
        <p:spPr>
          <a:xfrm>
            <a:off x="126500" y="5178525"/>
            <a:ext cx="1722900" cy="4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2400"/>
              <a:t>Sigmoid</a:t>
            </a:r>
            <a:endParaRPr sz="2400"/>
          </a:p>
        </p:txBody>
      </p:sp>
      <p:sp>
        <p:nvSpPr>
          <p:cNvPr id="338" name="Google Shape;338;g7a7dd16595_5_4"/>
          <p:cNvSpPr txBox="1"/>
          <p:nvPr/>
        </p:nvSpPr>
        <p:spPr>
          <a:xfrm>
            <a:off x="2504150" y="3459675"/>
            <a:ext cx="2301300" cy="4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2400"/>
              <a:t>Stack Layers</a:t>
            </a:r>
            <a:endParaRPr sz="2400"/>
          </a:p>
        </p:txBody>
      </p:sp>
      <p:sp>
        <p:nvSpPr>
          <p:cNvPr id="339" name="Google Shape;339;g7a7dd16595_5_4"/>
          <p:cNvSpPr txBox="1"/>
          <p:nvPr/>
        </p:nvSpPr>
        <p:spPr>
          <a:xfrm>
            <a:off x="5534875" y="3476675"/>
            <a:ext cx="2574600" cy="4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2400"/>
              <a:t>Three Channels</a:t>
            </a:r>
            <a:endParaRPr sz="2400"/>
          </a:p>
        </p:txBody>
      </p:sp>
      <p:sp>
        <p:nvSpPr>
          <p:cNvPr id="340" name="Google Shape;340;g7a7dd16595_5_4"/>
          <p:cNvSpPr txBox="1"/>
          <p:nvPr/>
        </p:nvSpPr>
        <p:spPr>
          <a:xfrm>
            <a:off x="9192475" y="3476675"/>
            <a:ext cx="2301300" cy="4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2400"/>
              <a:t>Gradient</a:t>
            </a: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 name="Shape 22"/>
        <p:cNvGrpSpPr/>
        <p:nvPr/>
      </p:nvGrpSpPr>
      <p:grpSpPr>
        <a:xfrm>
          <a:off x="0" y="0"/>
          <a:ext cx="0" cy="0"/>
          <a:chOff x="0" y="0"/>
          <a:chExt cx="0" cy="0"/>
        </a:xfrm>
      </p:grpSpPr>
      <p:pic>
        <p:nvPicPr>
          <p:cNvPr id="23" name="Google Shape;23;p2"/>
          <p:cNvPicPr preferRelativeResize="0"/>
          <p:nvPr/>
        </p:nvPicPr>
        <p:blipFill rotWithShape="1">
          <a:blip r:embed="rId3">
            <a:alphaModFix/>
          </a:blip>
          <a:srcRect b="0" l="0" r="0" t="0"/>
          <a:stretch/>
        </p:blipFill>
        <p:spPr>
          <a:xfrm>
            <a:off x="-182880" y="-155905"/>
            <a:ext cx="12550140" cy="7223759"/>
          </a:xfrm>
          <a:prstGeom prst="rect">
            <a:avLst/>
          </a:prstGeom>
          <a:noFill/>
          <a:ln>
            <a:noFill/>
          </a:ln>
        </p:spPr>
      </p:pic>
      <p:grpSp>
        <p:nvGrpSpPr>
          <p:cNvPr id="24" name="Google Shape;24;p2"/>
          <p:cNvGrpSpPr/>
          <p:nvPr/>
        </p:nvGrpSpPr>
        <p:grpSpPr>
          <a:xfrm>
            <a:off x="1770271" y="1513747"/>
            <a:ext cx="8843371" cy="2783798"/>
            <a:chOff x="4341154" y="2714765"/>
            <a:chExt cx="5254500" cy="2599021"/>
          </a:xfrm>
        </p:grpSpPr>
        <p:grpSp>
          <p:nvGrpSpPr>
            <p:cNvPr id="25" name="Google Shape;25;p2"/>
            <p:cNvGrpSpPr/>
            <p:nvPr/>
          </p:nvGrpSpPr>
          <p:grpSpPr>
            <a:xfrm>
              <a:off x="4341154" y="2714765"/>
              <a:ext cx="5254500" cy="461665"/>
              <a:chOff x="4313606" y="2651265"/>
              <a:chExt cx="5254500" cy="461665"/>
            </a:xfrm>
          </p:grpSpPr>
          <p:sp>
            <p:nvSpPr>
              <p:cNvPr id="26" name="Google Shape;26;p2"/>
              <p:cNvSpPr/>
              <p:nvPr/>
            </p:nvSpPr>
            <p:spPr>
              <a:xfrm>
                <a:off x="4313606" y="2705554"/>
                <a:ext cx="360220" cy="353087"/>
              </a:xfrm>
              <a:custGeom>
                <a:rect b="b" l="l" r="r" t="t"/>
                <a:pathLst>
                  <a:path extrusionOk="0" h="435" w="444">
                    <a:moveTo>
                      <a:pt x="425" y="17"/>
                    </a:moveTo>
                    <a:lnTo>
                      <a:pt x="425" y="17"/>
                    </a:lnTo>
                    <a:cubicBezTo>
                      <a:pt x="408" y="0"/>
                      <a:pt x="399" y="17"/>
                      <a:pt x="345" y="35"/>
                    </a:cubicBezTo>
                    <a:cubicBezTo>
                      <a:pt x="221" y="97"/>
                      <a:pt x="0" y="222"/>
                      <a:pt x="0" y="222"/>
                    </a:cubicBezTo>
                    <a:cubicBezTo>
                      <a:pt x="195" y="248"/>
                      <a:pt x="195" y="248"/>
                      <a:pt x="195" y="248"/>
                    </a:cubicBezTo>
                    <a:cubicBezTo>
                      <a:pt x="221" y="434"/>
                      <a:pt x="221" y="434"/>
                      <a:pt x="221" y="434"/>
                    </a:cubicBezTo>
                    <a:cubicBezTo>
                      <a:pt x="221" y="434"/>
                      <a:pt x="345" y="222"/>
                      <a:pt x="399" y="89"/>
                    </a:cubicBezTo>
                    <a:cubicBezTo>
                      <a:pt x="425" y="44"/>
                      <a:pt x="443" y="26"/>
                      <a:pt x="425" y="17"/>
                    </a:cubicBezTo>
                    <a:close/>
                    <a:moveTo>
                      <a:pt x="381" y="62"/>
                    </a:moveTo>
                    <a:lnTo>
                      <a:pt x="381" y="62"/>
                    </a:lnTo>
                    <a:cubicBezTo>
                      <a:pt x="239" y="319"/>
                      <a:pt x="239" y="319"/>
                      <a:pt x="239" y="319"/>
                    </a:cubicBezTo>
                    <a:cubicBezTo>
                      <a:pt x="230" y="204"/>
                      <a:pt x="230" y="204"/>
                      <a:pt x="230" y="204"/>
                    </a:cubicBezTo>
                    <a:lnTo>
                      <a:pt x="381" y="62"/>
                    </a:lnTo>
                    <a:close/>
                  </a:path>
                </a:pathLst>
              </a:custGeom>
              <a:solidFill>
                <a:srgbClr val="4AADB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105">
                  <a:solidFill>
                    <a:srgbClr val="000000"/>
                  </a:solidFill>
                  <a:latin typeface="Calibri"/>
                  <a:ea typeface="Calibri"/>
                  <a:cs typeface="Calibri"/>
                  <a:sym typeface="Calibri"/>
                </a:endParaRPr>
              </a:p>
            </p:txBody>
          </p:sp>
          <p:grpSp>
            <p:nvGrpSpPr>
              <p:cNvPr id="27" name="Google Shape;27;p2"/>
              <p:cNvGrpSpPr/>
              <p:nvPr/>
            </p:nvGrpSpPr>
            <p:grpSpPr>
              <a:xfrm>
                <a:off x="4833257" y="2651265"/>
                <a:ext cx="4734849" cy="461665"/>
                <a:chOff x="4833257" y="2845332"/>
                <a:chExt cx="4734849" cy="461665"/>
              </a:xfrm>
            </p:grpSpPr>
            <p:sp>
              <p:nvSpPr>
                <p:cNvPr id="28" name="Google Shape;28;p2"/>
                <p:cNvSpPr txBox="1"/>
                <p:nvPr/>
              </p:nvSpPr>
              <p:spPr>
                <a:xfrm>
                  <a:off x="4833257" y="2845332"/>
                  <a:ext cx="98697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2400">
                      <a:solidFill>
                        <a:srgbClr val="64B5C0"/>
                      </a:solidFill>
                      <a:latin typeface="Microsoft Yahei"/>
                      <a:ea typeface="Microsoft Yahei"/>
                      <a:cs typeface="Microsoft Yahei"/>
                      <a:sym typeface="Microsoft Yahei"/>
                    </a:rPr>
                    <a:t>01  |</a:t>
                  </a:r>
                  <a:endParaRPr b="1" sz="2400">
                    <a:solidFill>
                      <a:srgbClr val="64B5C0"/>
                    </a:solidFill>
                    <a:latin typeface="Microsoft Yahei"/>
                    <a:ea typeface="Microsoft Yahei"/>
                    <a:cs typeface="Microsoft Yahei"/>
                    <a:sym typeface="Microsoft Yahei"/>
                  </a:endParaRPr>
                </a:p>
              </p:txBody>
            </p:sp>
            <p:sp>
              <p:nvSpPr>
                <p:cNvPr id="29" name="Google Shape;29;p2"/>
                <p:cNvSpPr txBox="1"/>
                <p:nvPr/>
              </p:nvSpPr>
              <p:spPr>
                <a:xfrm>
                  <a:off x="5704211" y="2845332"/>
                  <a:ext cx="3863895" cy="4310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2400">
                      <a:solidFill>
                        <a:srgbClr val="61B5C0"/>
                      </a:solidFill>
                      <a:latin typeface="Microsoft Yahei"/>
                      <a:ea typeface="Microsoft Yahei"/>
                      <a:cs typeface="Microsoft Yahei"/>
                      <a:sym typeface="Microsoft Yahei"/>
                    </a:rPr>
                    <a:t>BACKGROUND &amp; MOTIVATION</a:t>
                  </a:r>
                  <a:endParaRPr b="1" sz="2400">
                    <a:solidFill>
                      <a:srgbClr val="61B5C0"/>
                    </a:solidFill>
                    <a:latin typeface="Microsoft Yahei"/>
                    <a:ea typeface="Microsoft Yahei"/>
                    <a:cs typeface="Microsoft Yahei"/>
                    <a:sym typeface="Microsoft Yahei"/>
                  </a:endParaRPr>
                </a:p>
              </p:txBody>
            </p:sp>
          </p:grpSp>
        </p:grpSp>
        <p:grpSp>
          <p:nvGrpSpPr>
            <p:cNvPr id="30" name="Google Shape;30;p2"/>
            <p:cNvGrpSpPr/>
            <p:nvPr/>
          </p:nvGrpSpPr>
          <p:grpSpPr>
            <a:xfrm>
              <a:off x="4341154" y="3384058"/>
              <a:ext cx="4307174" cy="591142"/>
              <a:chOff x="4313606" y="2651265"/>
              <a:chExt cx="4307174" cy="591142"/>
            </a:xfrm>
          </p:grpSpPr>
          <p:sp>
            <p:nvSpPr>
              <p:cNvPr id="31" name="Google Shape;31;p2"/>
              <p:cNvSpPr/>
              <p:nvPr/>
            </p:nvSpPr>
            <p:spPr>
              <a:xfrm>
                <a:off x="4313606" y="2705554"/>
                <a:ext cx="360220" cy="353087"/>
              </a:xfrm>
              <a:custGeom>
                <a:rect b="b" l="l" r="r" t="t"/>
                <a:pathLst>
                  <a:path extrusionOk="0" h="435" w="444">
                    <a:moveTo>
                      <a:pt x="425" y="17"/>
                    </a:moveTo>
                    <a:lnTo>
                      <a:pt x="425" y="17"/>
                    </a:lnTo>
                    <a:cubicBezTo>
                      <a:pt x="408" y="0"/>
                      <a:pt x="399" y="17"/>
                      <a:pt x="345" y="35"/>
                    </a:cubicBezTo>
                    <a:cubicBezTo>
                      <a:pt x="221" y="97"/>
                      <a:pt x="0" y="222"/>
                      <a:pt x="0" y="222"/>
                    </a:cubicBezTo>
                    <a:cubicBezTo>
                      <a:pt x="195" y="248"/>
                      <a:pt x="195" y="248"/>
                      <a:pt x="195" y="248"/>
                    </a:cubicBezTo>
                    <a:cubicBezTo>
                      <a:pt x="221" y="434"/>
                      <a:pt x="221" y="434"/>
                      <a:pt x="221" y="434"/>
                    </a:cubicBezTo>
                    <a:cubicBezTo>
                      <a:pt x="221" y="434"/>
                      <a:pt x="345" y="222"/>
                      <a:pt x="399" y="89"/>
                    </a:cubicBezTo>
                    <a:cubicBezTo>
                      <a:pt x="425" y="44"/>
                      <a:pt x="443" y="26"/>
                      <a:pt x="425" y="17"/>
                    </a:cubicBezTo>
                    <a:close/>
                    <a:moveTo>
                      <a:pt x="381" y="62"/>
                    </a:moveTo>
                    <a:lnTo>
                      <a:pt x="381" y="62"/>
                    </a:lnTo>
                    <a:cubicBezTo>
                      <a:pt x="239" y="319"/>
                      <a:pt x="239" y="319"/>
                      <a:pt x="239" y="319"/>
                    </a:cubicBezTo>
                    <a:cubicBezTo>
                      <a:pt x="230" y="204"/>
                      <a:pt x="230" y="204"/>
                      <a:pt x="230" y="204"/>
                    </a:cubicBezTo>
                    <a:lnTo>
                      <a:pt x="381" y="62"/>
                    </a:lnTo>
                    <a:close/>
                  </a:path>
                </a:pathLst>
              </a:custGeom>
              <a:solidFill>
                <a:srgbClr val="38A2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105">
                  <a:solidFill>
                    <a:srgbClr val="000000"/>
                  </a:solidFill>
                  <a:latin typeface="Calibri"/>
                  <a:ea typeface="Calibri"/>
                  <a:cs typeface="Calibri"/>
                  <a:sym typeface="Calibri"/>
                </a:endParaRPr>
              </a:p>
            </p:txBody>
          </p:sp>
          <p:grpSp>
            <p:nvGrpSpPr>
              <p:cNvPr id="32" name="Google Shape;32;p2"/>
              <p:cNvGrpSpPr/>
              <p:nvPr/>
            </p:nvGrpSpPr>
            <p:grpSpPr>
              <a:xfrm>
                <a:off x="4833257" y="2651265"/>
                <a:ext cx="3787523" cy="591142"/>
                <a:chOff x="4833257" y="2845332"/>
                <a:chExt cx="3787523" cy="591142"/>
              </a:xfrm>
            </p:grpSpPr>
            <p:sp>
              <p:nvSpPr>
                <p:cNvPr id="33" name="Google Shape;33;p2"/>
                <p:cNvSpPr txBox="1"/>
                <p:nvPr/>
              </p:nvSpPr>
              <p:spPr>
                <a:xfrm>
                  <a:off x="4833257" y="2845332"/>
                  <a:ext cx="98697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2400">
                      <a:solidFill>
                        <a:srgbClr val="64B5C0"/>
                      </a:solidFill>
                      <a:latin typeface="Microsoft Yahei"/>
                      <a:ea typeface="Microsoft Yahei"/>
                      <a:cs typeface="Microsoft Yahei"/>
                      <a:sym typeface="Microsoft Yahei"/>
                    </a:rPr>
                    <a:t>02  |</a:t>
                  </a:r>
                  <a:endParaRPr b="1" sz="2400">
                    <a:solidFill>
                      <a:srgbClr val="64B5C0"/>
                    </a:solidFill>
                    <a:latin typeface="Microsoft Yahei"/>
                    <a:ea typeface="Microsoft Yahei"/>
                    <a:cs typeface="Microsoft Yahei"/>
                    <a:sym typeface="Microsoft Yahei"/>
                  </a:endParaRPr>
                </a:p>
              </p:txBody>
            </p:sp>
            <p:sp>
              <p:nvSpPr>
                <p:cNvPr id="34" name="Google Shape;34;p2"/>
                <p:cNvSpPr txBox="1"/>
                <p:nvPr/>
              </p:nvSpPr>
              <p:spPr>
                <a:xfrm>
                  <a:off x="5704212" y="2845332"/>
                  <a:ext cx="2916568" cy="5911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2400">
                      <a:solidFill>
                        <a:srgbClr val="61B5C0"/>
                      </a:solidFill>
                      <a:latin typeface="Microsoft Yahei"/>
                      <a:ea typeface="Microsoft Yahei"/>
                      <a:cs typeface="Microsoft Yahei"/>
                      <a:sym typeface="Microsoft Yahei"/>
                    </a:rPr>
                    <a:t>EDA</a:t>
                  </a:r>
                  <a:endParaRPr b="1" sz="2400">
                    <a:solidFill>
                      <a:srgbClr val="61B5C0"/>
                    </a:solidFill>
                    <a:latin typeface="Microsoft Yahei"/>
                    <a:ea typeface="Microsoft Yahei"/>
                    <a:cs typeface="Microsoft Yahei"/>
                    <a:sym typeface="Microsoft Yahei"/>
                  </a:endParaRPr>
                </a:p>
              </p:txBody>
            </p:sp>
          </p:grpSp>
        </p:grpSp>
        <p:grpSp>
          <p:nvGrpSpPr>
            <p:cNvPr id="35" name="Google Shape;35;p2"/>
            <p:cNvGrpSpPr/>
            <p:nvPr/>
          </p:nvGrpSpPr>
          <p:grpSpPr>
            <a:xfrm>
              <a:off x="4341154" y="4053351"/>
              <a:ext cx="4101234" cy="591142"/>
              <a:chOff x="4313606" y="2651265"/>
              <a:chExt cx="4101234" cy="591142"/>
            </a:xfrm>
          </p:grpSpPr>
          <p:sp>
            <p:nvSpPr>
              <p:cNvPr id="36" name="Google Shape;36;p2"/>
              <p:cNvSpPr/>
              <p:nvPr/>
            </p:nvSpPr>
            <p:spPr>
              <a:xfrm>
                <a:off x="4313606" y="2705554"/>
                <a:ext cx="360220" cy="353087"/>
              </a:xfrm>
              <a:custGeom>
                <a:rect b="b" l="l" r="r" t="t"/>
                <a:pathLst>
                  <a:path extrusionOk="0" h="435" w="444">
                    <a:moveTo>
                      <a:pt x="425" y="17"/>
                    </a:moveTo>
                    <a:lnTo>
                      <a:pt x="425" y="17"/>
                    </a:lnTo>
                    <a:cubicBezTo>
                      <a:pt x="408" y="0"/>
                      <a:pt x="399" y="17"/>
                      <a:pt x="345" y="35"/>
                    </a:cubicBezTo>
                    <a:cubicBezTo>
                      <a:pt x="221" y="97"/>
                      <a:pt x="0" y="222"/>
                      <a:pt x="0" y="222"/>
                    </a:cubicBezTo>
                    <a:cubicBezTo>
                      <a:pt x="195" y="248"/>
                      <a:pt x="195" y="248"/>
                      <a:pt x="195" y="248"/>
                    </a:cubicBezTo>
                    <a:cubicBezTo>
                      <a:pt x="221" y="434"/>
                      <a:pt x="221" y="434"/>
                      <a:pt x="221" y="434"/>
                    </a:cubicBezTo>
                    <a:cubicBezTo>
                      <a:pt x="221" y="434"/>
                      <a:pt x="345" y="222"/>
                      <a:pt x="399" y="89"/>
                    </a:cubicBezTo>
                    <a:cubicBezTo>
                      <a:pt x="425" y="44"/>
                      <a:pt x="443" y="26"/>
                      <a:pt x="425" y="17"/>
                    </a:cubicBezTo>
                    <a:close/>
                    <a:moveTo>
                      <a:pt x="381" y="62"/>
                    </a:moveTo>
                    <a:lnTo>
                      <a:pt x="381" y="62"/>
                    </a:lnTo>
                    <a:cubicBezTo>
                      <a:pt x="239" y="319"/>
                      <a:pt x="239" y="319"/>
                      <a:pt x="239" y="319"/>
                    </a:cubicBezTo>
                    <a:cubicBezTo>
                      <a:pt x="230" y="204"/>
                      <a:pt x="230" y="204"/>
                      <a:pt x="230" y="204"/>
                    </a:cubicBezTo>
                    <a:lnTo>
                      <a:pt x="381" y="62"/>
                    </a:lnTo>
                    <a:close/>
                  </a:path>
                </a:pathLst>
              </a:custGeom>
              <a:solidFill>
                <a:srgbClr val="3AA7B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105">
                  <a:solidFill>
                    <a:srgbClr val="000000"/>
                  </a:solidFill>
                  <a:latin typeface="Calibri"/>
                  <a:ea typeface="Calibri"/>
                  <a:cs typeface="Calibri"/>
                  <a:sym typeface="Calibri"/>
                </a:endParaRPr>
              </a:p>
            </p:txBody>
          </p:sp>
          <p:grpSp>
            <p:nvGrpSpPr>
              <p:cNvPr id="37" name="Google Shape;37;p2"/>
              <p:cNvGrpSpPr/>
              <p:nvPr/>
            </p:nvGrpSpPr>
            <p:grpSpPr>
              <a:xfrm>
                <a:off x="4833257" y="2651265"/>
                <a:ext cx="3581583" cy="591142"/>
                <a:chOff x="4833257" y="2845332"/>
                <a:chExt cx="3581583" cy="591142"/>
              </a:xfrm>
            </p:grpSpPr>
            <p:sp>
              <p:nvSpPr>
                <p:cNvPr id="38" name="Google Shape;38;p2"/>
                <p:cNvSpPr txBox="1"/>
                <p:nvPr/>
              </p:nvSpPr>
              <p:spPr>
                <a:xfrm>
                  <a:off x="4833257" y="2845332"/>
                  <a:ext cx="98697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2400">
                      <a:solidFill>
                        <a:srgbClr val="64B5C0"/>
                      </a:solidFill>
                      <a:latin typeface="Microsoft Yahei"/>
                      <a:ea typeface="Microsoft Yahei"/>
                      <a:cs typeface="Microsoft Yahei"/>
                      <a:sym typeface="Microsoft Yahei"/>
                    </a:rPr>
                    <a:t>02  |</a:t>
                  </a:r>
                  <a:endParaRPr b="1" sz="2400">
                    <a:solidFill>
                      <a:srgbClr val="64B5C0"/>
                    </a:solidFill>
                    <a:latin typeface="Microsoft Yahei"/>
                    <a:ea typeface="Microsoft Yahei"/>
                    <a:cs typeface="Microsoft Yahei"/>
                    <a:sym typeface="Microsoft Yahei"/>
                  </a:endParaRPr>
                </a:p>
              </p:txBody>
            </p:sp>
            <p:sp>
              <p:nvSpPr>
                <p:cNvPr id="39" name="Google Shape;39;p2"/>
                <p:cNvSpPr txBox="1"/>
                <p:nvPr/>
              </p:nvSpPr>
              <p:spPr>
                <a:xfrm>
                  <a:off x="5704212" y="2845332"/>
                  <a:ext cx="2710628" cy="5911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2400">
                      <a:solidFill>
                        <a:srgbClr val="61B5C0"/>
                      </a:solidFill>
                      <a:latin typeface="Microsoft Yahei"/>
                      <a:ea typeface="Microsoft Yahei"/>
                      <a:cs typeface="Microsoft Yahei"/>
                      <a:sym typeface="Microsoft Yahei"/>
                    </a:rPr>
                    <a:t>DATA PRE-PROCESSING</a:t>
                  </a:r>
                  <a:endParaRPr b="1" sz="2400">
                    <a:solidFill>
                      <a:srgbClr val="61B5C0"/>
                    </a:solidFill>
                    <a:latin typeface="Microsoft Yahei"/>
                    <a:ea typeface="Microsoft Yahei"/>
                    <a:cs typeface="Microsoft Yahei"/>
                    <a:sym typeface="Microsoft Yahei"/>
                  </a:endParaRPr>
                </a:p>
              </p:txBody>
            </p:sp>
          </p:grpSp>
        </p:grpSp>
        <p:grpSp>
          <p:nvGrpSpPr>
            <p:cNvPr id="40" name="Google Shape;40;p2"/>
            <p:cNvGrpSpPr/>
            <p:nvPr/>
          </p:nvGrpSpPr>
          <p:grpSpPr>
            <a:xfrm>
              <a:off x="4341154" y="4722644"/>
              <a:ext cx="3509692" cy="591142"/>
              <a:chOff x="4313606" y="2651265"/>
              <a:chExt cx="3509692" cy="591142"/>
            </a:xfrm>
          </p:grpSpPr>
          <p:sp>
            <p:nvSpPr>
              <p:cNvPr id="41" name="Google Shape;41;p2"/>
              <p:cNvSpPr/>
              <p:nvPr/>
            </p:nvSpPr>
            <p:spPr>
              <a:xfrm>
                <a:off x="4313606" y="2705554"/>
                <a:ext cx="360220" cy="353087"/>
              </a:xfrm>
              <a:custGeom>
                <a:rect b="b" l="l" r="r" t="t"/>
                <a:pathLst>
                  <a:path extrusionOk="0" h="435" w="444">
                    <a:moveTo>
                      <a:pt x="425" y="17"/>
                    </a:moveTo>
                    <a:lnTo>
                      <a:pt x="425" y="17"/>
                    </a:lnTo>
                    <a:cubicBezTo>
                      <a:pt x="408" y="0"/>
                      <a:pt x="399" y="17"/>
                      <a:pt x="345" y="35"/>
                    </a:cubicBezTo>
                    <a:cubicBezTo>
                      <a:pt x="221" y="97"/>
                      <a:pt x="0" y="222"/>
                      <a:pt x="0" y="222"/>
                    </a:cubicBezTo>
                    <a:cubicBezTo>
                      <a:pt x="195" y="248"/>
                      <a:pt x="195" y="248"/>
                      <a:pt x="195" y="248"/>
                    </a:cubicBezTo>
                    <a:cubicBezTo>
                      <a:pt x="221" y="434"/>
                      <a:pt x="221" y="434"/>
                      <a:pt x="221" y="434"/>
                    </a:cubicBezTo>
                    <a:cubicBezTo>
                      <a:pt x="221" y="434"/>
                      <a:pt x="345" y="222"/>
                      <a:pt x="399" y="89"/>
                    </a:cubicBezTo>
                    <a:cubicBezTo>
                      <a:pt x="425" y="44"/>
                      <a:pt x="443" y="26"/>
                      <a:pt x="425" y="17"/>
                    </a:cubicBezTo>
                    <a:close/>
                    <a:moveTo>
                      <a:pt x="381" y="62"/>
                    </a:moveTo>
                    <a:lnTo>
                      <a:pt x="381" y="62"/>
                    </a:lnTo>
                    <a:cubicBezTo>
                      <a:pt x="239" y="319"/>
                      <a:pt x="239" y="319"/>
                      <a:pt x="239" y="319"/>
                    </a:cubicBezTo>
                    <a:cubicBezTo>
                      <a:pt x="230" y="204"/>
                      <a:pt x="230" y="204"/>
                      <a:pt x="230" y="204"/>
                    </a:cubicBezTo>
                    <a:lnTo>
                      <a:pt x="381" y="62"/>
                    </a:lnTo>
                    <a:close/>
                  </a:path>
                </a:pathLst>
              </a:custGeom>
              <a:solidFill>
                <a:srgbClr val="37A2B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105">
                  <a:solidFill>
                    <a:srgbClr val="000000"/>
                  </a:solidFill>
                  <a:latin typeface="Calibri"/>
                  <a:ea typeface="Calibri"/>
                  <a:cs typeface="Calibri"/>
                  <a:sym typeface="Calibri"/>
                </a:endParaRPr>
              </a:p>
            </p:txBody>
          </p:sp>
          <p:grpSp>
            <p:nvGrpSpPr>
              <p:cNvPr id="42" name="Google Shape;42;p2"/>
              <p:cNvGrpSpPr/>
              <p:nvPr/>
            </p:nvGrpSpPr>
            <p:grpSpPr>
              <a:xfrm>
                <a:off x="4833257" y="2651265"/>
                <a:ext cx="2990041" cy="591142"/>
                <a:chOff x="4833257" y="2845332"/>
                <a:chExt cx="2990041" cy="591142"/>
              </a:xfrm>
            </p:grpSpPr>
            <p:sp>
              <p:nvSpPr>
                <p:cNvPr id="43" name="Google Shape;43;p2"/>
                <p:cNvSpPr txBox="1"/>
                <p:nvPr/>
              </p:nvSpPr>
              <p:spPr>
                <a:xfrm>
                  <a:off x="4833257" y="2845332"/>
                  <a:ext cx="98697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2400">
                      <a:solidFill>
                        <a:srgbClr val="64B5C0"/>
                      </a:solidFill>
                      <a:latin typeface="Microsoft Yahei"/>
                      <a:ea typeface="Microsoft Yahei"/>
                      <a:cs typeface="Microsoft Yahei"/>
                      <a:sym typeface="Microsoft Yahei"/>
                    </a:rPr>
                    <a:t>04  |</a:t>
                  </a:r>
                  <a:endParaRPr b="1" sz="2400">
                    <a:solidFill>
                      <a:srgbClr val="64B5C0"/>
                    </a:solidFill>
                    <a:latin typeface="Microsoft Yahei"/>
                    <a:ea typeface="Microsoft Yahei"/>
                    <a:cs typeface="Microsoft Yahei"/>
                    <a:sym typeface="Microsoft Yahei"/>
                  </a:endParaRPr>
                </a:p>
              </p:txBody>
            </p:sp>
            <p:sp>
              <p:nvSpPr>
                <p:cNvPr id="44" name="Google Shape;44;p2"/>
                <p:cNvSpPr txBox="1"/>
                <p:nvPr/>
              </p:nvSpPr>
              <p:spPr>
                <a:xfrm>
                  <a:off x="5704212" y="2845332"/>
                  <a:ext cx="2119086" cy="5911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2400">
                      <a:solidFill>
                        <a:srgbClr val="61B5C0"/>
                      </a:solidFill>
                      <a:latin typeface="Microsoft Yahei"/>
                      <a:ea typeface="Microsoft Yahei"/>
                      <a:cs typeface="Microsoft Yahei"/>
                      <a:sym typeface="Microsoft Yahei"/>
                    </a:rPr>
                    <a:t>MODEL</a:t>
                  </a:r>
                  <a:endParaRPr b="1" sz="2400">
                    <a:solidFill>
                      <a:srgbClr val="61B5C0"/>
                    </a:solidFill>
                    <a:latin typeface="Microsoft Yahei"/>
                    <a:ea typeface="Microsoft Yahei"/>
                    <a:cs typeface="Microsoft Yahei"/>
                    <a:sym typeface="Microsoft Yahei"/>
                  </a:endParaRPr>
                </a:p>
              </p:txBody>
            </p:sp>
          </p:grpSp>
        </p:grpSp>
      </p:grpSp>
      <p:grpSp>
        <p:nvGrpSpPr>
          <p:cNvPr id="45" name="Google Shape;45;p2"/>
          <p:cNvGrpSpPr/>
          <p:nvPr/>
        </p:nvGrpSpPr>
        <p:grpSpPr>
          <a:xfrm rot="-5400000">
            <a:off x="2167300" y="-364453"/>
            <a:ext cx="1175784" cy="2212707"/>
            <a:chOff x="1541882" y="2548463"/>
            <a:chExt cx="1107996" cy="2086816"/>
          </a:xfrm>
        </p:grpSpPr>
        <p:sp>
          <p:nvSpPr>
            <p:cNvPr id="46" name="Google Shape;46;p2"/>
            <p:cNvSpPr txBox="1"/>
            <p:nvPr/>
          </p:nvSpPr>
          <p:spPr>
            <a:xfrm rot="5400000">
              <a:off x="1637271" y="2453074"/>
              <a:ext cx="917218"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6600">
                  <a:solidFill>
                    <a:srgbClr val="4AADB9"/>
                  </a:solidFill>
                  <a:latin typeface="Microsoft Yahei"/>
                  <a:ea typeface="Microsoft Yahei"/>
                  <a:cs typeface="Microsoft Yahei"/>
                  <a:sym typeface="Microsoft Yahei"/>
                </a:rPr>
                <a:t>A</a:t>
              </a:r>
              <a:endParaRPr b="1" sz="6600">
                <a:solidFill>
                  <a:srgbClr val="4AADB9"/>
                </a:solidFill>
                <a:latin typeface="Microsoft Yahei"/>
                <a:ea typeface="Microsoft Yahei"/>
                <a:cs typeface="Microsoft Yahei"/>
                <a:sym typeface="Microsoft Yahei"/>
              </a:endParaRPr>
            </a:p>
          </p:txBody>
        </p:sp>
        <p:sp>
          <p:nvSpPr>
            <p:cNvPr id="47" name="Google Shape;47;p2"/>
            <p:cNvSpPr txBox="1"/>
            <p:nvPr/>
          </p:nvSpPr>
          <p:spPr>
            <a:xfrm rot="5400000">
              <a:off x="1209865" y="3688457"/>
              <a:ext cx="143197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1800">
                  <a:solidFill>
                    <a:srgbClr val="4AADB9"/>
                  </a:solidFill>
                  <a:latin typeface="Microsoft Yahei"/>
                  <a:ea typeface="Microsoft Yahei"/>
                  <a:cs typeface="Microsoft Yahei"/>
                  <a:sym typeface="Microsoft Yahei"/>
                </a:rPr>
                <a:t>GENDA</a:t>
              </a:r>
              <a:endParaRPr sz="1800">
                <a:solidFill>
                  <a:srgbClr val="4AADB9"/>
                </a:solidFill>
                <a:latin typeface="Microsoft Yahei"/>
                <a:ea typeface="Microsoft Yahei"/>
                <a:cs typeface="Microsoft Yahei"/>
                <a:sym typeface="Microsoft Yahei"/>
              </a:endParaRPr>
            </a:p>
          </p:txBody>
        </p:sp>
      </p:grpSp>
      <p:cxnSp>
        <p:nvCxnSpPr>
          <p:cNvPr id="48" name="Google Shape;48;p2"/>
          <p:cNvCxnSpPr/>
          <p:nvPr/>
        </p:nvCxnSpPr>
        <p:spPr>
          <a:xfrm>
            <a:off x="-182880" y="1002048"/>
            <a:ext cx="12550140" cy="0"/>
          </a:xfrm>
          <a:prstGeom prst="straightConnector1">
            <a:avLst/>
          </a:prstGeom>
          <a:noFill/>
          <a:ln cap="flat" cmpd="sng" w="9525">
            <a:solidFill>
              <a:srgbClr val="4AADB9"/>
            </a:solidFill>
            <a:prstDash val="solid"/>
            <a:miter lim="800000"/>
            <a:headEnd len="sm" w="sm" type="none"/>
            <a:tailEnd len="sm" w="sm" type="none"/>
          </a:ln>
        </p:spPr>
      </p:cxnSp>
      <p:cxnSp>
        <p:nvCxnSpPr>
          <p:cNvPr id="49" name="Google Shape;49;p2"/>
          <p:cNvCxnSpPr/>
          <p:nvPr/>
        </p:nvCxnSpPr>
        <p:spPr>
          <a:xfrm>
            <a:off x="-182880" y="5734068"/>
            <a:ext cx="12550140" cy="0"/>
          </a:xfrm>
          <a:prstGeom prst="straightConnector1">
            <a:avLst/>
          </a:prstGeom>
          <a:noFill/>
          <a:ln cap="flat" cmpd="sng" w="9525">
            <a:solidFill>
              <a:srgbClr val="4AADB9"/>
            </a:solidFill>
            <a:prstDash val="solid"/>
            <a:miter lim="800000"/>
            <a:headEnd len="sm" w="sm" type="none"/>
            <a:tailEnd len="sm" w="sm" type="none"/>
          </a:ln>
        </p:spPr>
      </p:cxnSp>
      <p:cxnSp>
        <p:nvCxnSpPr>
          <p:cNvPr id="50" name="Google Shape;50;p2"/>
          <p:cNvCxnSpPr/>
          <p:nvPr/>
        </p:nvCxnSpPr>
        <p:spPr>
          <a:xfrm flipH="1">
            <a:off x="1695216" y="-150812"/>
            <a:ext cx="19284" cy="7223759"/>
          </a:xfrm>
          <a:prstGeom prst="straightConnector1">
            <a:avLst/>
          </a:prstGeom>
          <a:noFill/>
          <a:ln cap="flat" cmpd="sng" w="9525">
            <a:solidFill>
              <a:srgbClr val="4AADB9"/>
            </a:solidFill>
            <a:prstDash val="solid"/>
            <a:miter lim="800000"/>
            <a:headEnd len="sm" w="sm" type="none"/>
            <a:tailEnd len="sm" w="sm" type="none"/>
          </a:ln>
        </p:spPr>
      </p:cxnSp>
      <p:cxnSp>
        <p:nvCxnSpPr>
          <p:cNvPr id="51" name="Google Shape;51;p2"/>
          <p:cNvCxnSpPr/>
          <p:nvPr/>
        </p:nvCxnSpPr>
        <p:spPr>
          <a:xfrm flipH="1">
            <a:off x="10626890" y="-150812"/>
            <a:ext cx="19284" cy="7223759"/>
          </a:xfrm>
          <a:prstGeom prst="straightConnector1">
            <a:avLst/>
          </a:prstGeom>
          <a:noFill/>
          <a:ln cap="flat" cmpd="sng" w="9525">
            <a:solidFill>
              <a:srgbClr val="4AADB9"/>
            </a:solidFill>
            <a:prstDash val="solid"/>
            <a:miter lim="800000"/>
            <a:headEnd len="sm" w="sm" type="none"/>
            <a:tailEnd len="sm" w="sm" type="none"/>
          </a:ln>
        </p:spPr>
      </p:cxnSp>
      <p:grpSp>
        <p:nvGrpSpPr>
          <p:cNvPr id="52" name="Google Shape;52;p2"/>
          <p:cNvGrpSpPr/>
          <p:nvPr/>
        </p:nvGrpSpPr>
        <p:grpSpPr>
          <a:xfrm>
            <a:off x="1753857" y="4354001"/>
            <a:ext cx="7392880" cy="1177868"/>
            <a:chOff x="4341154" y="2712544"/>
            <a:chExt cx="4290058" cy="1253254"/>
          </a:xfrm>
        </p:grpSpPr>
        <p:grpSp>
          <p:nvGrpSpPr>
            <p:cNvPr id="53" name="Google Shape;53;p2"/>
            <p:cNvGrpSpPr/>
            <p:nvPr/>
          </p:nvGrpSpPr>
          <p:grpSpPr>
            <a:xfrm>
              <a:off x="4341154" y="2712544"/>
              <a:ext cx="4084118" cy="491212"/>
              <a:chOff x="4313606" y="2649044"/>
              <a:chExt cx="4084118" cy="491212"/>
            </a:xfrm>
          </p:grpSpPr>
          <p:sp>
            <p:nvSpPr>
              <p:cNvPr id="54" name="Google Shape;54;p2"/>
              <p:cNvSpPr/>
              <p:nvPr/>
            </p:nvSpPr>
            <p:spPr>
              <a:xfrm>
                <a:off x="4313606" y="2705554"/>
                <a:ext cx="360220" cy="353087"/>
              </a:xfrm>
              <a:custGeom>
                <a:rect b="b" l="l" r="r" t="t"/>
                <a:pathLst>
                  <a:path extrusionOk="0" h="435" w="444">
                    <a:moveTo>
                      <a:pt x="425" y="17"/>
                    </a:moveTo>
                    <a:lnTo>
                      <a:pt x="425" y="17"/>
                    </a:lnTo>
                    <a:cubicBezTo>
                      <a:pt x="408" y="0"/>
                      <a:pt x="399" y="17"/>
                      <a:pt x="345" y="35"/>
                    </a:cubicBezTo>
                    <a:cubicBezTo>
                      <a:pt x="221" y="97"/>
                      <a:pt x="0" y="222"/>
                      <a:pt x="0" y="222"/>
                    </a:cubicBezTo>
                    <a:cubicBezTo>
                      <a:pt x="195" y="248"/>
                      <a:pt x="195" y="248"/>
                      <a:pt x="195" y="248"/>
                    </a:cubicBezTo>
                    <a:cubicBezTo>
                      <a:pt x="221" y="434"/>
                      <a:pt x="221" y="434"/>
                      <a:pt x="221" y="434"/>
                    </a:cubicBezTo>
                    <a:cubicBezTo>
                      <a:pt x="221" y="434"/>
                      <a:pt x="345" y="222"/>
                      <a:pt x="399" y="89"/>
                    </a:cubicBezTo>
                    <a:cubicBezTo>
                      <a:pt x="425" y="44"/>
                      <a:pt x="443" y="26"/>
                      <a:pt x="425" y="17"/>
                    </a:cubicBezTo>
                    <a:close/>
                    <a:moveTo>
                      <a:pt x="381" y="62"/>
                    </a:moveTo>
                    <a:lnTo>
                      <a:pt x="381" y="62"/>
                    </a:lnTo>
                    <a:cubicBezTo>
                      <a:pt x="239" y="319"/>
                      <a:pt x="239" y="319"/>
                      <a:pt x="239" y="319"/>
                    </a:cubicBezTo>
                    <a:cubicBezTo>
                      <a:pt x="230" y="204"/>
                      <a:pt x="230" y="204"/>
                      <a:pt x="230" y="204"/>
                    </a:cubicBezTo>
                    <a:lnTo>
                      <a:pt x="381" y="62"/>
                    </a:lnTo>
                    <a:close/>
                  </a:path>
                </a:pathLst>
              </a:custGeom>
              <a:solidFill>
                <a:srgbClr val="4AADB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105">
                  <a:solidFill>
                    <a:srgbClr val="000000"/>
                  </a:solidFill>
                  <a:latin typeface="Calibri"/>
                  <a:ea typeface="Calibri"/>
                  <a:cs typeface="Calibri"/>
                  <a:sym typeface="Calibri"/>
                </a:endParaRPr>
              </a:p>
            </p:txBody>
          </p:sp>
          <p:grpSp>
            <p:nvGrpSpPr>
              <p:cNvPr id="55" name="Google Shape;55;p2"/>
              <p:cNvGrpSpPr/>
              <p:nvPr/>
            </p:nvGrpSpPr>
            <p:grpSpPr>
              <a:xfrm>
                <a:off x="4833257" y="2649044"/>
                <a:ext cx="3564467" cy="491212"/>
                <a:chOff x="4833257" y="2843111"/>
                <a:chExt cx="3564467" cy="491212"/>
              </a:xfrm>
            </p:grpSpPr>
            <p:sp>
              <p:nvSpPr>
                <p:cNvPr id="56" name="Google Shape;56;p2"/>
                <p:cNvSpPr txBox="1"/>
                <p:nvPr/>
              </p:nvSpPr>
              <p:spPr>
                <a:xfrm>
                  <a:off x="4833257" y="2845332"/>
                  <a:ext cx="98697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2400">
                      <a:solidFill>
                        <a:srgbClr val="64B5C0"/>
                      </a:solidFill>
                      <a:latin typeface="Microsoft Yahei"/>
                      <a:ea typeface="Microsoft Yahei"/>
                      <a:cs typeface="Microsoft Yahei"/>
                      <a:sym typeface="Microsoft Yahei"/>
                    </a:rPr>
                    <a:t>05  |</a:t>
                  </a:r>
                  <a:endParaRPr b="1" sz="2400">
                    <a:solidFill>
                      <a:srgbClr val="64B5C0"/>
                    </a:solidFill>
                    <a:latin typeface="Microsoft Yahei"/>
                    <a:ea typeface="Microsoft Yahei"/>
                    <a:cs typeface="Microsoft Yahei"/>
                    <a:sym typeface="Microsoft Yahei"/>
                  </a:endParaRPr>
                </a:p>
              </p:txBody>
            </p:sp>
            <p:sp>
              <p:nvSpPr>
                <p:cNvPr id="57" name="Google Shape;57;p2"/>
                <p:cNvSpPr txBox="1"/>
                <p:nvPr/>
              </p:nvSpPr>
              <p:spPr>
                <a:xfrm>
                  <a:off x="5687096" y="2843111"/>
                  <a:ext cx="2710628" cy="4912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2400">
                      <a:solidFill>
                        <a:srgbClr val="61B5C0"/>
                      </a:solidFill>
                      <a:latin typeface="Microsoft Yahei"/>
                      <a:ea typeface="Microsoft Yahei"/>
                      <a:cs typeface="Microsoft Yahei"/>
                      <a:sym typeface="Microsoft Yahei"/>
                    </a:rPr>
                    <a:t>MODEL EXPLANABILITY</a:t>
                  </a:r>
                  <a:endParaRPr b="1" sz="2400">
                    <a:solidFill>
                      <a:srgbClr val="61B5C0"/>
                    </a:solidFill>
                    <a:latin typeface="Microsoft Yahei"/>
                    <a:ea typeface="Microsoft Yahei"/>
                    <a:cs typeface="Microsoft Yahei"/>
                    <a:sym typeface="Microsoft Yahei"/>
                  </a:endParaRPr>
                </a:p>
              </p:txBody>
            </p:sp>
          </p:grpSp>
        </p:grpSp>
        <p:grpSp>
          <p:nvGrpSpPr>
            <p:cNvPr id="58" name="Google Shape;58;p2"/>
            <p:cNvGrpSpPr/>
            <p:nvPr/>
          </p:nvGrpSpPr>
          <p:grpSpPr>
            <a:xfrm>
              <a:off x="4341154" y="3384058"/>
              <a:ext cx="4290058" cy="581740"/>
              <a:chOff x="4313606" y="2651265"/>
              <a:chExt cx="4290058" cy="581740"/>
            </a:xfrm>
          </p:grpSpPr>
          <p:sp>
            <p:nvSpPr>
              <p:cNvPr id="59" name="Google Shape;59;p2"/>
              <p:cNvSpPr/>
              <p:nvPr/>
            </p:nvSpPr>
            <p:spPr>
              <a:xfrm>
                <a:off x="4313606" y="2705554"/>
                <a:ext cx="360220" cy="353087"/>
              </a:xfrm>
              <a:custGeom>
                <a:rect b="b" l="l" r="r" t="t"/>
                <a:pathLst>
                  <a:path extrusionOk="0" h="435" w="444">
                    <a:moveTo>
                      <a:pt x="425" y="17"/>
                    </a:moveTo>
                    <a:lnTo>
                      <a:pt x="425" y="17"/>
                    </a:lnTo>
                    <a:cubicBezTo>
                      <a:pt x="408" y="0"/>
                      <a:pt x="399" y="17"/>
                      <a:pt x="345" y="35"/>
                    </a:cubicBezTo>
                    <a:cubicBezTo>
                      <a:pt x="221" y="97"/>
                      <a:pt x="0" y="222"/>
                      <a:pt x="0" y="222"/>
                    </a:cubicBezTo>
                    <a:cubicBezTo>
                      <a:pt x="195" y="248"/>
                      <a:pt x="195" y="248"/>
                      <a:pt x="195" y="248"/>
                    </a:cubicBezTo>
                    <a:cubicBezTo>
                      <a:pt x="221" y="434"/>
                      <a:pt x="221" y="434"/>
                      <a:pt x="221" y="434"/>
                    </a:cubicBezTo>
                    <a:cubicBezTo>
                      <a:pt x="221" y="434"/>
                      <a:pt x="345" y="222"/>
                      <a:pt x="399" y="89"/>
                    </a:cubicBezTo>
                    <a:cubicBezTo>
                      <a:pt x="425" y="44"/>
                      <a:pt x="443" y="26"/>
                      <a:pt x="425" y="17"/>
                    </a:cubicBezTo>
                    <a:close/>
                    <a:moveTo>
                      <a:pt x="381" y="62"/>
                    </a:moveTo>
                    <a:lnTo>
                      <a:pt x="381" y="62"/>
                    </a:lnTo>
                    <a:cubicBezTo>
                      <a:pt x="239" y="319"/>
                      <a:pt x="239" y="319"/>
                      <a:pt x="239" y="319"/>
                    </a:cubicBezTo>
                    <a:cubicBezTo>
                      <a:pt x="230" y="204"/>
                      <a:pt x="230" y="204"/>
                      <a:pt x="230" y="204"/>
                    </a:cubicBezTo>
                    <a:lnTo>
                      <a:pt x="381" y="62"/>
                    </a:lnTo>
                    <a:close/>
                  </a:path>
                </a:pathLst>
              </a:custGeom>
              <a:solidFill>
                <a:srgbClr val="38A2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105">
                  <a:solidFill>
                    <a:srgbClr val="000000"/>
                  </a:solidFill>
                  <a:latin typeface="Calibri"/>
                  <a:ea typeface="Calibri"/>
                  <a:cs typeface="Calibri"/>
                  <a:sym typeface="Calibri"/>
                </a:endParaRPr>
              </a:p>
            </p:txBody>
          </p:sp>
          <p:grpSp>
            <p:nvGrpSpPr>
              <p:cNvPr id="60" name="Google Shape;60;p2"/>
              <p:cNvGrpSpPr/>
              <p:nvPr/>
            </p:nvGrpSpPr>
            <p:grpSpPr>
              <a:xfrm>
                <a:off x="4833257" y="2651265"/>
                <a:ext cx="3770407" cy="581740"/>
                <a:chOff x="4833257" y="2845332"/>
                <a:chExt cx="3770407" cy="581740"/>
              </a:xfrm>
            </p:grpSpPr>
            <p:sp>
              <p:nvSpPr>
                <p:cNvPr id="61" name="Google Shape;61;p2"/>
                <p:cNvSpPr txBox="1"/>
                <p:nvPr/>
              </p:nvSpPr>
              <p:spPr>
                <a:xfrm>
                  <a:off x="4833257" y="2845332"/>
                  <a:ext cx="98697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2400">
                      <a:solidFill>
                        <a:srgbClr val="64B5C0"/>
                      </a:solidFill>
                      <a:latin typeface="Microsoft Yahei"/>
                      <a:ea typeface="Microsoft Yahei"/>
                      <a:cs typeface="Microsoft Yahei"/>
                      <a:sym typeface="Microsoft Yahei"/>
                    </a:rPr>
                    <a:t>06  |</a:t>
                  </a:r>
                  <a:endParaRPr b="1" sz="2400">
                    <a:solidFill>
                      <a:srgbClr val="64B5C0"/>
                    </a:solidFill>
                    <a:latin typeface="Microsoft Yahei"/>
                    <a:ea typeface="Microsoft Yahei"/>
                    <a:cs typeface="Microsoft Yahei"/>
                    <a:sym typeface="Microsoft Yahei"/>
                  </a:endParaRPr>
                </a:p>
              </p:txBody>
            </p:sp>
            <p:sp>
              <p:nvSpPr>
                <p:cNvPr id="62" name="Google Shape;62;p2"/>
                <p:cNvSpPr txBox="1"/>
                <p:nvPr/>
              </p:nvSpPr>
              <p:spPr>
                <a:xfrm>
                  <a:off x="5687096" y="2856950"/>
                  <a:ext cx="2916568" cy="5701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2400">
                      <a:solidFill>
                        <a:srgbClr val="61B5C0"/>
                      </a:solidFill>
                      <a:latin typeface="Microsoft Yahei"/>
                      <a:ea typeface="Microsoft Yahei"/>
                      <a:cs typeface="Microsoft Yahei"/>
                      <a:sym typeface="Microsoft Yahei"/>
                    </a:rPr>
                    <a:t>FUTURE WORK</a:t>
                  </a:r>
                  <a:endParaRPr b="1" sz="2400">
                    <a:solidFill>
                      <a:srgbClr val="61B5C0"/>
                    </a:solidFill>
                    <a:latin typeface="Microsoft Yahei"/>
                    <a:ea typeface="Microsoft Yahei"/>
                    <a:cs typeface="Microsoft Yahei"/>
                    <a:sym typeface="Microsoft Yahei"/>
                  </a:endParaRPr>
                </a:p>
              </p:txBody>
            </p:sp>
          </p:grpSp>
        </p:gr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pic>
        <p:nvPicPr>
          <p:cNvPr id="345" name="Google Shape;345;p11"/>
          <p:cNvPicPr preferRelativeResize="0"/>
          <p:nvPr/>
        </p:nvPicPr>
        <p:blipFill rotWithShape="1">
          <a:blip r:embed="rId3">
            <a:alphaModFix/>
          </a:blip>
          <a:srcRect b="0" l="0" r="0" t="0"/>
          <a:stretch/>
        </p:blipFill>
        <p:spPr>
          <a:xfrm>
            <a:off x="-53947" y="-238869"/>
            <a:ext cx="12550140" cy="7223759"/>
          </a:xfrm>
          <a:prstGeom prst="rect">
            <a:avLst/>
          </a:prstGeom>
          <a:noFill/>
          <a:ln>
            <a:noFill/>
          </a:ln>
        </p:spPr>
      </p:pic>
      <p:grpSp>
        <p:nvGrpSpPr>
          <p:cNvPr id="346" name="Google Shape;346;p11"/>
          <p:cNvGrpSpPr/>
          <p:nvPr/>
        </p:nvGrpSpPr>
        <p:grpSpPr>
          <a:xfrm>
            <a:off x="3379820" y="2265015"/>
            <a:ext cx="4667962" cy="2215991"/>
            <a:chOff x="3887142" y="3648334"/>
            <a:chExt cx="4667962" cy="2215991"/>
          </a:xfrm>
        </p:grpSpPr>
        <p:sp>
          <p:nvSpPr>
            <p:cNvPr id="347" name="Google Shape;347;p11"/>
            <p:cNvSpPr txBox="1"/>
            <p:nvPr/>
          </p:nvSpPr>
          <p:spPr>
            <a:xfrm>
              <a:off x="3887142" y="4904032"/>
              <a:ext cx="466796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CN" sz="2400">
                  <a:solidFill>
                    <a:srgbClr val="61B5C0"/>
                  </a:solidFill>
                  <a:latin typeface="Microsoft Yahei"/>
                  <a:ea typeface="Microsoft Yahei"/>
                  <a:cs typeface="Microsoft Yahei"/>
                  <a:sym typeface="Microsoft Yahei"/>
                </a:rPr>
                <a:t>Modeling</a:t>
              </a:r>
              <a:endParaRPr b="1" sz="2400">
                <a:solidFill>
                  <a:srgbClr val="61B5C0"/>
                </a:solidFill>
                <a:latin typeface="Microsoft Yahei"/>
                <a:ea typeface="Microsoft Yahei"/>
                <a:cs typeface="Microsoft Yahei"/>
                <a:sym typeface="Microsoft Yahei"/>
              </a:endParaRPr>
            </a:p>
          </p:txBody>
        </p:sp>
        <p:sp>
          <p:nvSpPr>
            <p:cNvPr id="348" name="Google Shape;348;p11"/>
            <p:cNvSpPr txBox="1"/>
            <p:nvPr/>
          </p:nvSpPr>
          <p:spPr>
            <a:xfrm>
              <a:off x="4444777" y="3648334"/>
              <a:ext cx="1295400" cy="221599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zh-CN" sz="13800">
                  <a:solidFill>
                    <a:srgbClr val="5DB6C3"/>
                  </a:solidFill>
                  <a:latin typeface="Calibri"/>
                  <a:ea typeface="Calibri"/>
                  <a:cs typeface="Calibri"/>
                  <a:sym typeface="Calibri"/>
                </a:rPr>
                <a:t>P</a:t>
              </a:r>
              <a:endParaRPr sz="13800">
                <a:solidFill>
                  <a:srgbClr val="5DB6C3"/>
                </a:solidFill>
                <a:latin typeface="Calibri"/>
                <a:ea typeface="Calibri"/>
                <a:cs typeface="Calibri"/>
                <a:sym typeface="Calibri"/>
              </a:endParaRPr>
            </a:p>
          </p:txBody>
        </p:sp>
        <p:sp>
          <p:nvSpPr>
            <p:cNvPr id="349" name="Google Shape;349;p11"/>
            <p:cNvSpPr txBox="1"/>
            <p:nvPr/>
          </p:nvSpPr>
          <p:spPr>
            <a:xfrm>
              <a:off x="5541899" y="4511040"/>
              <a:ext cx="133217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2000">
                  <a:solidFill>
                    <a:srgbClr val="5DB6C3"/>
                  </a:solidFill>
                  <a:latin typeface="Calibri"/>
                  <a:ea typeface="Calibri"/>
                  <a:cs typeface="Calibri"/>
                  <a:sym typeface="Calibri"/>
                </a:rPr>
                <a:t>art 04</a:t>
              </a:r>
              <a:endParaRPr b="1" sz="2000">
                <a:solidFill>
                  <a:srgbClr val="5DB6C3"/>
                </a:solidFill>
                <a:latin typeface="Calibri"/>
                <a:ea typeface="Calibri"/>
                <a:cs typeface="Calibri"/>
                <a:sym typeface="Calibri"/>
              </a:endParaRPr>
            </a:p>
          </p:txBody>
        </p:sp>
      </p:grpSp>
      <p:grpSp>
        <p:nvGrpSpPr>
          <p:cNvPr id="350" name="Google Shape;350;p11"/>
          <p:cNvGrpSpPr/>
          <p:nvPr/>
        </p:nvGrpSpPr>
        <p:grpSpPr>
          <a:xfrm>
            <a:off x="7594258" y="2734342"/>
            <a:ext cx="1468169" cy="1277337"/>
            <a:chOff x="7594258" y="2734342"/>
            <a:chExt cx="1468169" cy="1277337"/>
          </a:xfrm>
        </p:grpSpPr>
        <p:grpSp>
          <p:nvGrpSpPr>
            <p:cNvPr id="351" name="Google Shape;351;p11"/>
            <p:cNvGrpSpPr/>
            <p:nvPr/>
          </p:nvGrpSpPr>
          <p:grpSpPr>
            <a:xfrm>
              <a:off x="7594258" y="2734342"/>
              <a:ext cx="1468169" cy="1277337"/>
              <a:chOff x="3798124" y="1016405"/>
              <a:chExt cx="4588132" cy="3991769"/>
            </a:xfrm>
          </p:grpSpPr>
          <p:sp>
            <p:nvSpPr>
              <p:cNvPr id="352" name="Google Shape;352;p11"/>
              <p:cNvSpPr/>
              <p:nvPr/>
            </p:nvSpPr>
            <p:spPr>
              <a:xfrm>
                <a:off x="3801081" y="1026752"/>
                <a:ext cx="4582220" cy="3970271"/>
              </a:xfrm>
              <a:custGeom>
                <a:rect b="b" l="l" r="r" t="t"/>
                <a:pathLst>
                  <a:path extrusionOk="0" h="2686" w="3100">
                    <a:moveTo>
                      <a:pt x="2326" y="0"/>
                    </a:moveTo>
                    <a:lnTo>
                      <a:pt x="3100" y="1344"/>
                    </a:lnTo>
                    <a:lnTo>
                      <a:pt x="2326" y="2686"/>
                    </a:lnTo>
                    <a:lnTo>
                      <a:pt x="774" y="2686"/>
                    </a:lnTo>
                    <a:lnTo>
                      <a:pt x="0" y="1344"/>
                    </a:lnTo>
                    <a:lnTo>
                      <a:pt x="774" y="0"/>
                    </a:lnTo>
                    <a:lnTo>
                      <a:pt x="2326" y="0"/>
                    </a:lnTo>
                    <a:close/>
                  </a:path>
                </a:pathLst>
              </a:custGeom>
              <a:solidFill>
                <a:srgbClr val="5DB6C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3" name="Google Shape;353;p11"/>
              <p:cNvSpPr/>
              <p:nvPr/>
            </p:nvSpPr>
            <p:spPr>
              <a:xfrm>
                <a:off x="4946668" y="1029745"/>
                <a:ext cx="3439588" cy="1986823"/>
              </a:xfrm>
              <a:custGeom>
                <a:rect b="b" l="l" r="r" t="t"/>
                <a:pathLst>
                  <a:path extrusionOk="0" h="1968" w="3407">
                    <a:moveTo>
                      <a:pt x="2273" y="0"/>
                    </a:moveTo>
                    <a:lnTo>
                      <a:pt x="0" y="0"/>
                    </a:lnTo>
                    <a:lnTo>
                      <a:pt x="3407" y="1968"/>
                    </a:lnTo>
                    <a:lnTo>
                      <a:pt x="2273" y="0"/>
                    </a:lnTo>
                    <a:close/>
                  </a:path>
                </a:pathLst>
              </a:custGeom>
              <a:solidFill>
                <a:srgbClr val="FFFFFF">
                  <a:alpha val="2196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4" name="Google Shape;354;p11"/>
              <p:cNvSpPr/>
              <p:nvPr/>
            </p:nvSpPr>
            <p:spPr>
              <a:xfrm>
                <a:off x="3800811" y="1028230"/>
                <a:ext cx="3439588" cy="1986823"/>
              </a:xfrm>
              <a:custGeom>
                <a:rect b="b" l="l" r="r" t="t"/>
                <a:pathLst>
                  <a:path extrusionOk="0" h="1968" w="3407">
                    <a:moveTo>
                      <a:pt x="3407" y="0"/>
                    </a:moveTo>
                    <a:lnTo>
                      <a:pt x="1134" y="0"/>
                    </a:lnTo>
                    <a:lnTo>
                      <a:pt x="0" y="1968"/>
                    </a:lnTo>
                    <a:lnTo>
                      <a:pt x="3407" y="0"/>
                    </a:lnTo>
                    <a:close/>
                  </a:path>
                </a:pathLst>
              </a:custGeom>
              <a:solidFill>
                <a:srgbClr val="FFFFFF">
                  <a:alpha val="2196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5" name="Google Shape;355;p11"/>
              <p:cNvSpPr/>
              <p:nvPr/>
            </p:nvSpPr>
            <p:spPr>
              <a:xfrm>
                <a:off x="3800811" y="3024379"/>
                <a:ext cx="3439588" cy="1983795"/>
              </a:xfrm>
              <a:custGeom>
                <a:rect b="b" l="l" r="r" t="t"/>
                <a:pathLst>
                  <a:path extrusionOk="0" h="1965" w="3407">
                    <a:moveTo>
                      <a:pt x="0" y="0"/>
                    </a:moveTo>
                    <a:lnTo>
                      <a:pt x="1134" y="1965"/>
                    </a:lnTo>
                    <a:lnTo>
                      <a:pt x="3407" y="1965"/>
                    </a:lnTo>
                    <a:lnTo>
                      <a:pt x="0" y="0"/>
                    </a:lnTo>
                    <a:close/>
                  </a:path>
                </a:pathLst>
              </a:custGeom>
              <a:solidFill>
                <a:srgbClr val="FFFFFF">
                  <a:alpha val="2196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6" name="Google Shape;356;p11"/>
              <p:cNvSpPr/>
              <p:nvPr/>
            </p:nvSpPr>
            <p:spPr>
              <a:xfrm>
                <a:off x="4946668" y="3016568"/>
                <a:ext cx="3439588" cy="1983795"/>
              </a:xfrm>
              <a:custGeom>
                <a:rect b="b" l="l" r="r" t="t"/>
                <a:pathLst>
                  <a:path extrusionOk="0" h="1965" w="3407">
                    <a:moveTo>
                      <a:pt x="3407" y="0"/>
                    </a:moveTo>
                    <a:lnTo>
                      <a:pt x="0" y="1965"/>
                    </a:lnTo>
                    <a:lnTo>
                      <a:pt x="2273" y="1965"/>
                    </a:lnTo>
                    <a:lnTo>
                      <a:pt x="3407" y="0"/>
                    </a:lnTo>
                    <a:close/>
                  </a:path>
                </a:pathLst>
              </a:custGeom>
              <a:solidFill>
                <a:srgbClr val="FFFFFF">
                  <a:alpha val="2196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7" name="Google Shape;357;p11"/>
              <p:cNvSpPr/>
              <p:nvPr/>
            </p:nvSpPr>
            <p:spPr>
              <a:xfrm>
                <a:off x="3798124" y="1016405"/>
                <a:ext cx="4524573" cy="3915581"/>
              </a:xfrm>
              <a:custGeom>
                <a:rect b="b" l="l" r="r" t="t"/>
                <a:pathLst>
                  <a:path extrusionOk="0" h="2649" w="3061">
                    <a:moveTo>
                      <a:pt x="2297" y="0"/>
                    </a:moveTo>
                    <a:lnTo>
                      <a:pt x="3061" y="1325"/>
                    </a:lnTo>
                    <a:lnTo>
                      <a:pt x="2297" y="2649"/>
                    </a:lnTo>
                    <a:lnTo>
                      <a:pt x="764" y="2649"/>
                    </a:lnTo>
                    <a:lnTo>
                      <a:pt x="0" y="1325"/>
                    </a:lnTo>
                    <a:lnTo>
                      <a:pt x="764" y="0"/>
                    </a:lnTo>
                    <a:lnTo>
                      <a:pt x="229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8" name="Google Shape;358;p11"/>
              <p:cNvSpPr/>
              <p:nvPr/>
            </p:nvSpPr>
            <p:spPr>
              <a:xfrm>
                <a:off x="6059671" y="1016405"/>
                <a:ext cx="2263026" cy="1958530"/>
              </a:xfrm>
              <a:custGeom>
                <a:rect b="b" l="l" r="r" t="t"/>
                <a:pathLst>
                  <a:path extrusionOk="0" h="1325" w="1531">
                    <a:moveTo>
                      <a:pt x="767" y="0"/>
                    </a:moveTo>
                    <a:lnTo>
                      <a:pt x="767" y="0"/>
                    </a:lnTo>
                    <a:lnTo>
                      <a:pt x="0" y="442"/>
                    </a:lnTo>
                    <a:lnTo>
                      <a:pt x="1531" y="1325"/>
                    </a:lnTo>
                    <a:lnTo>
                      <a:pt x="76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9" name="Google Shape;359;p11"/>
              <p:cNvSpPr/>
              <p:nvPr/>
            </p:nvSpPr>
            <p:spPr>
              <a:xfrm>
                <a:off x="3798124" y="2974934"/>
                <a:ext cx="3395277" cy="1957051"/>
              </a:xfrm>
              <a:custGeom>
                <a:rect b="b" l="l" r="r" t="t"/>
                <a:pathLst>
                  <a:path extrusionOk="0" h="1324" w="2297">
                    <a:moveTo>
                      <a:pt x="0" y="0"/>
                    </a:moveTo>
                    <a:lnTo>
                      <a:pt x="764" y="1324"/>
                    </a:lnTo>
                    <a:lnTo>
                      <a:pt x="2297" y="1324"/>
                    </a:lnTo>
                    <a:lnTo>
                      <a:pt x="764" y="1324"/>
                    </a:lnTo>
                    <a:lnTo>
                      <a:pt x="1530" y="882"/>
                    </a:lnTo>
                    <a:lnTo>
                      <a:pt x="0"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0" name="Google Shape;360;p11"/>
              <p:cNvSpPr/>
              <p:nvPr/>
            </p:nvSpPr>
            <p:spPr>
              <a:xfrm>
                <a:off x="6059671" y="2974934"/>
                <a:ext cx="2263026" cy="1957051"/>
              </a:xfrm>
              <a:custGeom>
                <a:rect b="b" l="l" r="r" t="t"/>
                <a:pathLst>
                  <a:path extrusionOk="0" h="1324" w="1531">
                    <a:moveTo>
                      <a:pt x="1531" y="0"/>
                    </a:moveTo>
                    <a:lnTo>
                      <a:pt x="0" y="882"/>
                    </a:lnTo>
                    <a:lnTo>
                      <a:pt x="767" y="1324"/>
                    </a:lnTo>
                    <a:lnTo>
                      <a:pt x="1531"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1" name="Google Shape;361;p11"/>
              <p:cNvSpPr/>
              <p:nvPr/>
            </p:nvSpPr>
            <p:spPr>
              <a:xfrm>
                <a:off x="4927420" y="4278650"/>
                <a:ext cx="2265982" cy="653336"/>
              </a:xfrm>
              <a:custGeom>
                <a:rect b="b" l="l" r="r" t="t"/>
                <a:pathLst>
                  <a:path extrusionOk="0" h="442" w="1533">
                    <a:moveTo>
                      <a:pt x="766" y="0"/>
                    </a:moveTo>
                    <a:lnTo>
                      <a:pt x="0" y="442"/>
                    </a:lnTo>
                    <a:lnTo>
                      <a:pt x="1533" y="442"/>
                    </a:lnTo>
                    <a:lnTo>
                      <a:pt x="766"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2" name="Google Shape;362;p11"/>
              <p:cNvSpPr/>
              <p:nvPr/>
            </p:nvSpPr>
            <p:spPr>
              <a:xfrm>
                <a:off x="3798124" y="1016405"/>
                <a:ext cx="2261547" cy="1958530"/>
              </a:xfrm>
              <a:custGeom>
                <a:rect b="b" l="l" r="r" t="t"/>
                <a:pathLst>
                  <a:path extrusionOk="0" h="1325" w="1530">
                    <a:moveTo>
                      <a:pt x="764" y="0"/>
                    </a:moveTo>
                    <a:lnTo>
                      <a:pt x="764" y="0"/>
                    </a:lnTo>
                    <a:lnTo>
                      <a:pt x="0" y="1325"/>
                    </a:lnTo>
                    <a:lnTo>
                      <a:pt x="1530" y="442"/>
                    </a:lnTo>
                    <a:lnTo>
                      <a:pt x="764"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3" name="Google Shape;363;p11"/>
              <p:cNvSpPr/>
              <p:nvPr/>
            </p:nvSpPr>
            <p:spPr>
              <a:xfrm>
                <a:off x="4927420" y="1016405"/>
                <a:ext cx="2265982" cy="653336"/>
              </a:xfrm>
              <a:custGeom>
                <a:rect b="b" l="l" r="r" t="t"/>
                <a:pathLst>
                  <a:path extrusionOk="0" h="442" w="1533">
                    <a:moveTo>
                      <a:pt x="1533" y="0"/>
                    </a:moveTo>
                    <a:lnTo>
                      <a:pt x="0" y="0"/>
                    </a:lnTo>
                    <a:lnTo>
                      <a:pt x="766" y="442"/>
                    </a:lnTo>
                    <a:lnTo>
                      <a:pt x="1533"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64" name="Google Shape;364;p11"/>
            <p:cNvSpPr/>
            <p:nvPr/>
          </p:nvSpPr>
          <p:spPr>
            <a:xfrm>
              <a:off x="8039951" y="3204569"/>
              <a:ext cx="576782" cy="336883"/>
            </a:xfrm>
            <a:custGeom>
              <a:rect b="b" l="l" r="r" t="t"/>
              <a:pathLst>
                <a:path extrusionOk="0" h="293" w="497">
                  <a:moveTo>
                    <a:pt x="124" y="221"/>
                  </a:moveTo>
                  <a:lnTo>
                    <a:pt x="124" y="221"/>
                  </a:lnTo>
                  <a:cubicBezTo>
                    <a:pt x="124" y="97"/>
                    <a:pt x="124" y="97"/>
                    <a:pt x="124" y="97"/>
                  </a:cubicBezTo>
                  <a:cubicBezTo>
                    <a:pt x="177" y="97"/>
                    <a:pt x="177" y="97"/>
                    <a:pt x="177" y="97"/>
                  </a:cubicBezTo>
                  <a:cubicBezTo>
                    <a:pt x="88" y="0"/>
                    <a:pt x="88" y="0"/>
                    <a:pt x="88" y="0"/>
                  </a:cubicBezTo>
                  <a:cubicBezTo>
                    <a:pt x="0" y="97"/>
                    <a:pt x="0" y="97"/>
                    <a:pt x="0" y="97"/>
                  </a:cubicBezTo>
                  <a:cubicBezTo>
                    <a:pt x="53" y="97"/>
                    <a:pt x="53" y="97"/>
                    <a:pt x="53" y="97"/>
                  </a:cubicBezTo>
                  <a:cubicBezTo>
                    <a:pt x="53" y="248"/>
                    <a:pt x="53" y="248"/>
                    <a:pt x="53" y="248"/>
                  </a:cubicBezTo>
                  <a:cubicBezTo>
                    <a:pt x="53" y="274"/>
                    <a:pt x="71" y="292"/>
                    <a:pt x="97" y="292"/>
                  </a:cubicBezTo>
                  <a:cubicBezTo>
                    <a:pt x="319" y="292"/>
                    <a:pt x="319" y="292"/>
                    <a:pt x="319" y="292"/>
                  </a:cubicBezTo>
                  <a:cubicBezTo>
                    <a:pt x="256" y="221"/>
                    <a:pt x="256" y="221"/>
                    <a:pt x="256" y="221"/>
                  </a:cubicBezTo>
                  <a:lnTo>
                    <a:pt x="124" y="221"/>
                  </a:lnTo>
                  <a:close/>
                  <a:moveTo>
                    <a:pt x="443" y="195"/>
                  </a:moveTo>
                  <a:lnTo>
                    <a:pt x="443" y="195"/>
                  </a:lnTo>
                  <a:cubicBezTo>
                    <a:pt x="443" y="44"/>
                    <a:pt x="443" y="44"/>
                    <a:pt x="443" y="44"/>
                  </a:cubicBezTo>
                  <a:cubicBezTo>
                    <a:pt x="443" y="17"/>
                    <a:pt x="425" y="0"/>
                    <a:pt x="399" y="0"/>
                  </a:cubicBezTo>
                  <a:cubicBezTo>
                    <a:pt x="177" y="0"/>
                    <a:pt x="177" y="0"/>
                    <a:pt x="177" y="0"/>
                  </a:cubicBezTo>
                  <a:cubicBezTo>
                    <a:pt x="239" y="61"/>
                    <a:pt x="239" y="61"/>
                    <a:pt x="239" y="61"/>
                  </a:cubicBezTo>
                  <a:cubicBezTo>
                    <a:pt x="372" y="61"/>
                    <a:pt x="372" y="61"/>
                    <a:pt x="372" y="61"/>
                  </a:cubicBezTo>
                  <a:cubicBezTo>
                    <a:pt x="372" y="195"/>
                    <a:pt x="372" y="195"/>
                    <a:pt x="372" y="195"/>
                  </a:cubicBezTo>
                  <a:cubicBezTo>
                    <a:pt x="319" y="195"/>
                    <a:pt x="319" y="195"/>
                    <a:pt x="319" y="195"/>
                  </a:cubicBezTo>
                  <a:cubicBezTo>
                    <a:pt x="407" y="292"/>
                    <a:pt x="407" y="292"/>
                    <a:pt x="407" y="292"/>
                  </a:cubicBezTo>
                  <a:cubicBezTo>
                    <a:pt x="496" y="195"/>
                    <a:pt x="496" y="195"/>
                    <a:pt x="496" y="195"/>
                  </a:cubicBezTo>
                  <a:lnTo>
                    <a:pt x="443" y="195"/>
                  </a:lnTo>
                  <a:close/>
                </a:path>
              </a:pathLst>
            </a:custGeom>
            <a:solidFill>
              <a:srgbClr val="FFFFFF">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105">
                <a:solidFill>
                  <a:srgbClr val="000000"/>
                </a:solidFill>
                <a:latin typeface="Calibri"/>
                <a:ea typeface="Calibri"/>
                <a:cs typeface="Calibri"/>
                <a:sym typeface="Calibri"/>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pic>
        <p:nvPicPr>
          <p:cNvPr id="369" name="Google Shape;369;g6bd0f91e44_0_64"/>
          <p:cNvPicPr preferRelativeResize="0"/>
          <p:nvPr/>
        </p:nvPicPr>
        <p:blipFill rotWithShape="1">
          <a:blip r:embed="rId3">
            <a:alphaModFix/>
          </a:blip>
          <a:srcRect b="1243" l="650" r="2205" t="3816"/>
          <a:stretch/>
        </p:blipFill>
        <p:spPr>
          <a:xfrm>
            <a:off x="0" y="0"/>
            <a:ext cx="12192001" cy="6858000"/>
          </a:xfrm>
          <a:prstGeom prst="rect">
            <a:avLst/>
          </a:prstGeom>
          <a:noFill/>
          <a:ln>
            <a:noFill/>
          </a:ln>
        </p:spPr>
      </p:pic>
      <p:sp>
        <p:nvSpPr>
          <p:cNvPr id="370" name="Google Shape;370;g6bd0f91e44_0_64"/>
          <p:cNvSpPr/>
          <p:nvPr/>
        </p:nvSpPr>
        <p:spPr>
          <a:xfrm>
            <a:off x="5570650" y="1538300"/>
            <a:ext cx="6141600" cy="4199700"/>
          </a:xfrm>
          <a:prstGeom prst="roundRect">
            <a:avLst>
              <a:gd fmla="val 1940" name="adj"/>
            </a:avLst>
          </a:prstGeom>
          <a:solidFill>
            <a:srgbClr val="83CFD9"/>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1" name="Google Shape;371;g6bd0f91e44_0_64"/>
          <p:cNvSpPr/>
          <p:nvPr/>
        </p:nvSpPr>
        <p:spPr>
          <a:xfrm>
            <a:off x="4855122" y="143706"/>
            <a:ext cx="24819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CN" sz="2400">
                <a:solidFill>
                  <a:srgbClr val="61B5C0"/>
                </a:solidFill>
                <a:latin typeface="Microsoft Yahei"/>
                <a:ea typeface="Microsoft Yahei"/>
                <a:cs typeface="Microsoft Yahei"/>
                <a:sym typeface="Microsoft Yahei"/>
              </a:rPr>
              <a:t>Model Evaluation</a:t>
            </a:r>
            <a:endParaRPr b="1" sz="2400">
              <a:solidFill>
                <a:srgbClr val="61B5C0"/>
              </a:solidFill>
              <a:latin typeface="Microsoft Yahei"/>
              <a:ea typeface="Microsoft Yahei"/>
              <a:cs typeface="Microsoft Yahei"/>
              <a:sym typeface="Microsoft Yahei"/>
            </a:endParaRPr>
          </a:p>
        </p:txBody>
      </p:sp>
      <p:pic>
        <p:nvPicPr>
          <p:cNvPr id="372" name="Google Shape;372;g6bd0f91e44_0_64"/>
          <p:cNvPicPr preferRelativeResize="0"/>
          <p:nvPr/>
        </p:nvPicPr>
        <p:blipFill rotWithShape="1">
          <a:blip r:embed="rId4">
            <a:alphaModFix/>
          </a:blip>
          <a:srcRect b="0" l="0" r="0" t="50000"/>
          <a:stretch/>
        </p:blipFill>
        <p:spPr>
          <a:xfrm>
            <a:off x="5552575" y="-1"/>
            <a:ext cx="1081829" cy="156833"/>
          </a:xfrm>
          <a:custGeom>
            <a:rect b="b" l="l" r="r" t="t"/>
            <a:pathLst>
              <a:path extrusionOk="0" h="1792380" w="4121253">
                <a:moveTo>
                  <a:pt x="0" y="0"/>
                </a:moveTo>
                <a:lnTo>
                  <a:pt x="4121253" y="0"/>
                </a:lnTo>
                <a:lnTo>
                  <a:pt x="4121253" y="1792380"/>
                </a:lnTo>
                <a:lnTo>
                  <a:pt x="0" y="1792380"/>
                </a:lnTo>
                <a:close/>
              </a:path>
            </a:pathLst>
          </a:custGeom>
          <a:noFill/>
          <a:ln>
            <a:noFill/>
          </a:ln>
        </p:spPr>
      </p:pic>
      <p:sp>
        <p:nvSpPr>
          <p:cNvPr id="373" name="Google Shape;373;g6bd0f91e44_0_64"/>
          <p:cNvSpPr/>
          <p:nvPr/>
        </p:nvSpPr>
        <p:spPr>
          <a:xfrm>
            <a:off x="6907184" y="2667735"/>
            <a:ext cx="2172177" cy="2174802"/>
          </a:xfrm>
          <a:custGeom>
            <a:rect b="b" l="l" r="r" t="t"/>
            <a:pathLst>
              <a:path extrusionOk="0" h="1024" w="1023">
                <a:moveTo>
                  <a:pt x="511" y="0"/>
                </a:moveTo>
                <a:cubicBezTo>
                  <a:pt x="229" y="0"/>
                  <a:pt x="0" y="230"/>
                  <a:pt x="0" y="512"/>
                </a:cubicBezTo>
                <a:cubicBezTo>
                  <a:pt x="0" y="794"/>
                  <a:pt x="229" y="1024"/>
                  <a:pt x="511" y="1024"/>
                </a:cubicBezTo>
                <a:cubicBezTo>
                  <a:pt x="794" y="1024"/>
                  <a:pt x="1023" y="794"/>
                  <a:pt x="1023" y="512"/>
                </a:cubicBezTo>
                <a:cubicBezTo>
                  <a:pt x="1023" y="230"/>
                  <a:pt x="794" y="0"/>
                  <a:pt x="511" y="0"/>
                </a:cubicBezTo>
                <a:moveTo>
                  <a:pt x="511" y="939"/>
                </a:moveTo>
                <a:cubicBezTo>
                  <a:pt x="276" y="939"/>
                  <a:pt x="85" y="747"/>
                  <a:pt x="85" y="512"/>
                </a:cubicBezTo>
                <a:cubicBezTo>
                  <a:pt x="85" y="277"/>
                  <a:pt x="276" y="85"/>
                  <a:pt x="511" y="85"/>
                </a:cubicBezTo>
                <a:cubicBezTo>
                  <a:pt x="747" y="85"/>
                  <a:pt x="938" y="277"/>
                  <a:pt x="938" y="512"/>
                </a:cubicBezTo>
                <a:cubicBezTo>
                  <a:pt x="938" y="747"/>
                  <a:pt x="747" y="939"/>
                  <a:pt x="511" y="939"/>
                </a:cubicBez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4" name="Google Shape;374;g6bd0f91e44_0_64"/>
          <p:cNvSpPr/>
          <p:nvPr/>
        </p:nvSpPr>
        <p:spPr>
          <a:xfrm>
            <a:off x="7629056" y="3392231"/>
            <a:ext cx="728434" cy="725809"/>
          </a:xfrm>
          <a:custGeom>
            <a:rect b="b" l="l" r="r" t="t"/>
            <a:pathLst>
              <a:path extrusionOk="0" h="342" w="343">
                <a:moveTo>
                  <a:pt x="171" y="0"/>
                </a:moveTo>
                <a:cubicBezTo>
                  <a:pt x="77" y="0"/>
                  <a:pt x="0" y="77"/>
                  <a:pt x="0" y="171"/>
                </a:cubicBezTo>
                <a:cubicBezTo>
                  <a:pt x="0" y="265"/>
                  <a:pt x="77" y="342"/>
                  <a:pt x="171" y="342"/>
                </a:cubicBezTo>
                <a:cubicBezTo>
                  <a:pt x="266" y="342"/>
                  <a:pt x="343" y="265"/>
                  <a:pt x="343" y="171"/>
                </a:cubicBezTo>
                <a:cubicBezTo>
                  <a:pt x="343" y="77"/>
                  <a:pt x="266" y="0"/>
                  <a:pt x="171" y="0"/>
                </a:cubicBezTo>
                <a:moveTo>
                  <a:pt x="171" y="257"/>
                </a:moveTo>
                <a:cubicBezTo>
                  <a:pt x="124" y="257"/>
                  <a:pt x="85" y="219"/>
                  <a:pt x="85" y="171"/>
                </a:cubicBezTo>
                <a:cubicBezTo>
                  <a:pt x="85" y="123"/>
                  <a:pt x="124" y="85"/>
                  <a:pt x="171" y="85"/>
                </a:cubicBezTo>
                <a:cubicBezTo>
                  <a:pt x="219" y="85"/>
                  <a:pt x="258" y="123"/>
                  <a:pt x="258" y="171"/>
                </a:cubicBezTo>
                <a:cubicBezTo>
                  <a:pt x="258" y="219"/>
                  <a:pt x="219" y="257"/>
                  <a:pt x="171" y="257"/>
                </a:cubicBez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5" name="Google Shape;375;g6bd0f91e44_0_64"/>
          <p:cNvSpPr/>
          <p:nvPr/>
        </p:nvSpPr>
        <p:spPr>
          <a:xfrm>
            <a:off x="7905992" y="3740042"/>
            <a:ext cx="27562" cy="13125"/>
          </a:xfrm>
          <a:custGeom>
            <a:rect b="b" l="l" r="r" t="t"/>
            <a:pathLst>
              <a:path extrusionOk="0" h="10" w="21">
                <a:moveTo>
                  <a:pt x="11" y="0"/>
                </a:moveTo>
                <a:lnTo>
                  <a:pt x="0" y="10"/>
                </a:lnTo>
                <a:lnTo>
                  <a:pt x="21" y="10"/>
                </a:lnTo>
                <a:lnTo>
                  <a:pt x="11"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6" name="Google Shape;376;g6bd0f91e44_0_64"/>
          <p:cNvSpPr/>
          <p:nvPr/>
        </p:nvSpPr>
        <p:spPr>
          <a:xfrm>
            <a:off x="6745748" y="2774047"/>
            <a:ext cx="0" cy="0"/>
          </a:xfrm>
          <a:custGeom>
            <a:rect b="b" l="l" r="r" t="t"/>
            <a:pathLst>
              <a:path extrusionOk="0" h="120000" w="120000">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DBCB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77" name="Google Shape;377;g6bd0f91e44_0_64"/>
          <p:cNvPicPr preferRelativeResize="0"/>
          <p:nvPr/>
        </p:nvPicPr>
        <p:blipFill>
          <a:blip r:embed="rId5">
            <a:alphaModFix/>
          </a:blip>
          <a:stretch>
            <a:fillRect/>
          </a:stretch>
        </p:blipFill>
        <p:spPr>
          <a:xfrm>
            <a:off x="5816150" y="1766900"/>
            <a:ext cx="5625399" cy="3781425"/>
          </a:xfrm>
          <a:prstGeom prst="rect">
            <a:avLst/>
          </a:prstGeom>
          <a:noFill/>
          <a:ln>
            <a:noFill/>
          </a:ln>
        </p:spPr>
      </p:pic>
      <p:sp>
        <p:nvSpPr>
          <p:cNvPr id="378" name="Google Shape;378;g6bd0f91e44_0_64"/>
          <p:cNvSpPr txBox="1"/>
          <p:nvPr/>
        </p:nvSpPr>
        <p:spPr>
          <a:xfrm>
            <a:off x="629275" y="2382325"/>
            <a:ext cx="5398500" cy="217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2400">
                <a:solidFill>
                  <a:srgbClr val="434343"/>
                </a:solidFill>
              </a:rPr>
              <a:t>Metric:</a:t>
            </a:r>
            <a:r>
              <a:rPr lang="zh-CN" sz="2400">
                <a:solidFill>
                  <a:srgbClr val="434343"/>
                </a:solidFill>
              </a:rPr>
              <a:t> Weighted Log Loss</a:t>
            </a:r>
            <a:endParaRPr sz="2400">
              <a:solidFill>
                <a:srgbClr val="434343"/>
              </a:solidFill>
            </a:endParaRPr>
          </a:p>
          <a:p>
            <a:pPr indent="0" lvl="0" marL="0" rtl="0" algn="l">
              <a:spcBef>
                <a:spcPts val="0"/>
              </a:spcBef>
              <a:spcAft>
                <a:spcPts val="0"/>
              </a:spcAft>
              <a:buNone/>
            </a:pPr>
            <a:r>
              <a:t/>
            </a:r>
            <a:endParaRPr sz="2400">
              <a:solidFill>
                <a:srgbClr val="434343"/>
              </a:solidFill>
            </a:endParaRPr>
          </a:p>
          <a:p>
            <a:pPr indent="0" lvl="0" marL="0" rtl="0" algn="l">
              <a:spcBef>
                <a:spcPts val="0"/>
              </a:spcBef>
              <a:spcAft>
                <a:spcPts val="0"/>
              </a:spcAft>
              <a:buNone/>
            </a:pPr>
            <a:r>
              <a:rPr b="1" lang="zh-CN" sz="2400">
                <a:solidFill>
                  <a:srgbClr val="434343"/>
                </a:solidFill>
              </a:rPr>
              <a:t>Weights: </a:t>
            </a:r>
            <a:r>
              <a:rPr lang="zh-CN" sz="2400">
                <a:solidFill>
                  <a:srgbClr val="434343"/>
                </a:solidFill>
              </a:rPr>
              <a:t>2/7</a:t>
            </a:r>
            <a:r>
              <a:rPr lang="zh-CN" sz="2400">
                <a:solidFill>
                  <a:srgbClr val="434343"/>
                </a:solidFill>
              </a:rPr>
              <a:t> for ‘any’ hemorrhage </a:t>
            </a:r>
            <a:endParaRPr sz="2400">
              <a:solidFill>
                <a:srgbClr val="434343"/>
              </a:solidFill>
            </a:endParaRPr>
          </a:p>
          <a:p>
            <a:pPr indent="0" lvl="0" marL="0" rtl="0" algn="l">
              <a:spcBef>
                <a:spcPts val="0"/>
              </a:spcBef>
              <a:spcAft>
                <a:spcPts val="0"/>
              </a:spcAft>
              <a:buNone/>
            </a:pPr>
            <a:r>
              <a:rPr lang="zh-CN" sz="2400">
                <a:solidFill>
                  <a:srgbClr val="434343"/>
                </a:solidFill>
              </a:rPr>
              <a:t>                1/7 for all sub-types</a:t>
            </a:r>
            <a:endParaRPr sz="2400">
              <a:solidFill>
                <a:srgbClr val="434343"/>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pic>
        <p:nvPicPr>
          <p:cNvPr id="383" name="Google Shape;383;g6bd0f91e44_0_4"/>
          <p:cNvPicPr preferRelativeResize="0"/>
          <p:nvPr/>
        </p:nvPicPr>
        <p:blipFill rotWithShape="1">
          <a:blip r:embed="rId3">
            <a:alphaModFix/>
          </a:blip>
          <a:srcRect b="1243" l="650" r="2205" t="3816"/>
          <a:stretch/>
        </p:blipFill>
        <p:spPr>
          <a:xfrm>
            <a:off x="0" y="0"/>
            <a:ext cx="12192001" cy="6858000"/>
          </a:xfrm>
          <a:prstGeom prst="rect">
            <a:avLst/>
          </a:prstGeom>
          <a:noFill/>
          <a:ln>
            <a:noFill/>
          </a:ln>
        </p:spPr>
      </p:pic>
      <p:sp>
        <p:nvSpPr>
          <p:cNvPr id="384" name="Google Shape;384;g6bd0f91e44_0_4"/>
          <p:cNvSpPr/>
          <p:nvPr/>
        </p:nvSpPr>
        <p:spPr>
          <a:xfrm>
            <a:off x="4309169" y="219906"/>
            <a:ext cx="35736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CN" sz="2400">
                <a:solidFill>
                  <a:srgbClr val="61B5C0"/>
                </a:solidFill>
                <a:latin typeface="Microsoft Yahei"/>
                <a:ea typeface="Microsoft Yahei"/>
                <a:cs typeface="Microsoft Yahei"/>
                <a:sym typeface="Microsoft Yahei"/>
              </a:rPr>
              <a:t>CNN from scratch</a:t>
            </a:r>
            <a:endParaRPr b="1" sz="2400">
              <a:solidFill>
                <a:srgbClr val="61B5C0"/>
              </a:solidFill>
              <a:latin typeface="Microsoft Yahei"/>
              <a:ea typeface="Microsoft Yahei"/>
              <a:cs typeface="Microsoft Yahei"/>
              <a:sym typeface="Microsoft Yahei"/>
            </a:endParaRPr>
          </a:p>
        </p:txBody>
      </p:sp>
      <p:pic>
        <p:nvPicPr>
          <p:cNvPr id="385" name="Google Shape;385;g6bd0f91e44_0_4"/>
          <p:cNvPicPr preferRelativeResize="0"/>
          <p:nvPr/>
        </p:nvPicPr>
        <p:blipFill rotWithShape="1">
          <a:blip r:embed="rId4">
            <a:alphaModFix/>
          </a:blip>
          <a:srcRect b="0" l="0" r="0" t="50000"/>
          <a:stretch/>
        </p:blipFill>
        <p:spPr>
          <a:xfrm>
            <a:off x="5552575" y="-1"/>
            <a:ext cx="1081829" cy="156833"/>
          </a:xfrm>
          <a:custGeom>
            <a:rect b="b" l="l" r="r" t="t"/>
            <a:pathLst>
              <a:path extrusionOk="0" h="1792380" w="4121253">
                <a:moveTo>
                  <a:pt x="0" y="0"/>
                </a:moveTo>
                <a:lnTo>
                  <a:pt x="4121253" y="0"/>
                </a:lnTo>
                <a:lnTo>
                  <a:pt x="4121253" y="1792380"/>
                </a:lnTo>
                <a:lnTo>
                  <a:pt x="0" y="1792380"/>
                </a:lnTo>
                <a:close/>
              </a:path>
            </a:pathLst>
          </a:custGeom>
          <a:noFill/>
          <a:ln>
            <a:noFill/>
          </a:ln>
        </p:spPr>
      </p:pic>
      <p:sp>
        <p:nvSpPr>
          <p:cNvPr id="386" name="Google Shape;386;g6bd0f91e44_0_4"/>
          <p:cNvSpPr/>
          <p:nvPr/>
        </p:nvSpPr>
        <p:spPr>
          <a:xfrm>
            <a:off x="446325" y="3980550"/>
            <a:ext cx="11189700" cy="2692200"/>
          </a:xfrm>
          <a:prstGeom prst="roundRect">
            <a:avLst>
              <a:gd fmla="val 1940" name="adj"/>
            </a:avLst>
          </a:prstGeom>
          <a:solidFill>
            <a:srgbClr val="83CFD9"/>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87" name="Google Shape;387;g6bd0f91e44_0_4"/>
          <p:cNvPicPr preferRelativeResize="0"/>
          <p:nvPr/>
        </p:nvPicPr>
        <p:blipFill rotWithShape="1">
          <a:blip r:embed="rId5">
            <a:alphaModFix/>
          </a:blip>
          <a:srcRect b="8948" l="2616" r="2254" t="8043"/>
          <a:stretch/>
        </p:blipFill>
        <p:spPr>
          <a:xfrm>
            <a:off x="617850" y="4100575"/>
            <a:ext cx="10853349" cy="2432400"/>
          </a:xfrm>
          <a:prstGeom prst="rect">
            <a:avLst/>
          </a:prstGeom>
          <a:noFill/>
          <a:ln>
            <a:noFill/>
          </a:ln>
        </p:spPr>
      </p:pic>
      <p:sp>
        <p:nvSpPr>
          <p:cNvPr id="388" name="Google Shape;388;g6bd0f91e44_0_4"/>
          <p:cNvSpPr txBox="1"/>
          <p:nvPr/>
        </p:nvSpPr>
        <p:spPr>
          <a:xfrm>
            <a:off x="446325" y="972750"/>
            <a:ext cx="7474500" cy="28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2000" u="sng">
                <a:solidFill>
                  <a:srgbClr val="434343"/>
                </a:solidFill>
              </a:rPr>
              <a:t>CNN Architecture</a:t>
            </a:r>
            <a:endParaRPr b="1" sz="2000" u="sng">
              <a:solidFill>
                <a:srgbClr val="434343"/>
              </a:solidFill>
            </a:endParaRPr>
          </a:p>
          <a:p>
            <a:pPr indent="-355600" lvl="0" marL="457200" rtl="0" algn="l">
              <a:spcBef>
                <a:spcPts val="0"/>
              </a:spcBef>
              <a:spcAft>
                <a:spcPts val="0"/>
              </a:spcAft>
              <a:buClr>
                <a:srgbClr val="434343"/>
              </a:buClr>
              <a:buSzPts val="2000"/>
              <a:buChar char="●"/>
            </a:pPr>
            <a:r>
              <a:rPr lang="zh-CN" sz="2000">
                <a:solidFill>
                  <a:srgbClr val="434343"/>
                </a:solidFill>
              </a:rPr>
              <a:t>input image shape: 128*128*3 </a:t>
            </a:r>
            <a:endParaRPr sz="2000">
              <a:solidFill>
                <a:srgbClr val="434343"/>
              </a:solidFill>
            </a:endParaRPr>
          </a:p>
          <a:p>
            <a:pPr indent="-355600" lvl="0" marL="457200" rtl="0" algn="l">
              <a:spcBef>
                <a:spcPts val="0"/>
              </a:spcBef>
              <a:spcAft>
                <a:spcPts val="0"/>
              </a:spcAft>
              <a:buClr>
                <a:srgbClr val="434343"/>
              </a:buClr>
              <a:buSzPts val="2000"/>
              <a:buChar char="●"/>
            </a:pPr>
            <a:r>
              <a:rPr lang="zh-CN" sz="2000">
                <a:solidFill>
                  <a:srgbClr val="434343"/>
                </a:solidFill>
              </a:rPr>
              <a:t>3 </a:t>
            </a:r>
            <a:r>
              <a:rPr lang="zh-CN" sz="2000">
                <a:solidFill>
                  <a:srgbClr val="434343"/>
                </a:solidFill>
              </a:rPr>
              <a:t>Convolutional Layers: </a:t>
            </a:r>
            <a:endParaRPr sz="2000">
              <a:solidFill>
                <a:srgbClr val="434343"/>
              </a:solidFill>
            </a:endParaRPr>
          </a:p>
          <a:p>
            <a:pPr indent="457200" lvl="0" marL="457200" rtl="0" algn="l">
              <a:spcBef>
                <a:spcPts val="0"/>
              </a:spcBef>
              <a:spcAft>
                <a:spcPts val="0"/>
              </a:spcAft>
              <a:buNone/>
            </a:pPr>
            <a:r>
              <a:rPr lang="zh-CN" sz="2000">
                <a:solidFill>
                  <a:srgbClr val="434343"/>
                </a:solidFill>
              </a:rPr>
              <a:t>32, 64, 128  filters with size 3*3,</a:t>
            </a:r>
            <a:endParaRPr sz="2000">
              <a:solidFill>
                <a:srgbClr val="434343"/>
              </a:solidFill>
            </a:endParaRPr>
          </a:p>
          <a:p>
            <a:pPr indent="457200" lvl="0" marL="457200" rtl="0" algn="l">
              <a:spcBef>
                <a:spcPts val="0"/>
              </a:spcBef>
              <a:spcAft>
                <a:spcPts val="0"/>
              </a:spcAft>
              <a:buNone/>
            </a:pPr>
            <a:r>
              <a:rPr lang="zh-CN" sz="2000">
                <a:solidFill>
                  <a:srgbClr val="434343"/>
                </a:solidFill>
              </a:rPr>
              <a:t>padding,</a:t>
            </a:r>
            <a:endParaRPr sz="2000">
              <a:solidFill>
                <a:srgbClr val="434343"/>
              </a:solidFill>
            </a:endParaRPr>
          </a:p>
          <a:p>
            <a:pPr indent="457200" lvl="0" marL="457200" rtl="0" algn="l">
              <a:spcBef>
                <a:spcPts val="0"/>
              </a:spcBef>
              <a:spcAft>
                <a:spcPts val="0"/>
              </a:spcAft>
              <a:buNone/>
            </a:pPr>
            <a:r>
              <a:rPr lang="zh-CN" sz="2000">
                <a:solidFill>
                  <a:srgbClr val="434343"/>
                </a:solidFill>
              </a:rPr>
              <a:t>LeakyReLU as activation</a:t>
            </a:r>
            <a:r>
              <a:rPr lang="zh-CN" sz="2000">
                <a:solidFill>
                  <a:srgbClr val="434343"/>
                </a:solidFill>
              </a:rPr>
              <a:t>            </a:t>
            </a:r>
            <a:r>
              <a:rPr lang="zh-CN" sz="2000">
                <a:solidFill>
                  <a:srgbClr val="434343"/>
                </a:solidFill>
              </a:rPr>
              <a:t>                                      </a:t>
            </a:r>
            <a:endParaRPr sz="2000">
              <a:solidFill>
                <a:srgbClr val="434343"/>
              </a:solidFill>
              <a:highlight>
                <a:srgbClr val="FFFFFE"/>
              </a:highlight>
            </a:endParaRPr>
          </a:p>
          <a:p>
            <a:pPr indent="-355600" lvl="0" marL="457200" rtl="0" algn="l">
              <a:spcBef>
                <a:spcPts val="0"/>
              </a:spcBef>
              <a:spcAft>
                <a:spcPts val="0"/>
              </a:spcAft>
              <a:buClr>
                <a:srgbClr val="434343"/>
              </a:buClr>
              <a:buSzPts val="2000"/>
              <a:buChar char="●"/>
            </a:pPr>
            <a:r>
              <a:rPr lang="zh-CN" sz="2000">
                <a:solidFill>
                  <a:srgbClr val="434343"/>
                </a:solidFill>
              </a:rPr>
              <a:t>3 Max Pooling Layers: f</a:t>
            </a:r>
            <a:r>
              <a:rPr lang="zh-CN" sz="2000">
                <a:solidFill>
                  <a:srgbClr val="434343"/>
                </a:solidFill>
              </a:rPr>
              <a:t>ilter size 2*2</a:t>
            </a:r>
            <a:endParaRPr sz="2000">
              <a:solidFill>
                <a:srgbClr val="434343"/>
              </a:solidFill>
              <a:highlight>
                <a:srgbClr val="FFFFFE"/>
              </a:highlight>
            </a:endParaRPr>
          </a:p>
          <a:p>
            <a:pPr indent="-355600" lvl="0" marL="457200" rtl="0" algn="l">
              <a:spcBef>
                <a:spcPts val="0"/>
              </a:spcBef>
              <a:spcAft>
                <a:spcPts val="0"/>
              </a:spcAft>
              <a:buClr>
                <a:srgbClr val="434343"/>
              </a:buClr>
              <a:buSzPts val="2000"/>
              <a:buChar char="●"/>
            </a:pPr>
            <a:r>
              <a:rPr lang="zh-CN" sz="2000">
                <a:solidFill>
                  <a:srgbClr val="434343"/>
                </a:solidFill>
              </a:rPr>
              <a:t>1 Fully Connected Layer</a:t>
            </a:r>
            <a:endParaRPr sz="2000">
              <a:solidFill>
                <a:srgbClr val="434343"/>
              </a:solidFill>
            </a:endParaRPr>
          </a:p>
          <a:p>
            <a:pPr indent="-355600" lvl="0" marL="457200" rtl="0" algn="l">
              <a:spcBef>
                <a:spcPts val="0"/>
              </a:spcBef>
              <a:spcAft>
                <a:spcPts val="0"/>
              </a:spcAft>
              <a:buClr>
                <a:srgbClr val="434343"/>
              </a:buClr>
              <a:buSzPts val="2000"/>
              <a:buChar char="●"/>
            </a:pPr>
            <a:r>
              <a:rPr lang="zh-CN" sz="2000">
                <a:solidFill>
                  <a:srgbClr val="434343"/>
                </a:solidFill>
              </a:rPr>
              <a:t>1 Output layer with sigmoid as activation function</a:t>
            </a:r>
            <a:endParaRPr sz="2000">
              <a:solidFill>
                <a:srgbClr val="434343"/>
              </a:solidFill>
            </a:endParaRPr>
          </a:p>
          <a:p>
            <a:pPr indent="0" lvl="0" marL="457200" rtl="0" algn="l">
              <a:spcBef>
                <a:spcPts val="0"/>
              </a:spcBef>
              <a:spcAft>
                <a:spcPts val="0"/>
              </a:spcAft>
              <a:buNone/>
            </a:pPr>
            <a:r>
              <a:t/>
            </a:r>
            <a:endParaRPr sz="2000">
              <a:solidFill>
                <a:srgbClr val="434343"/>
              </a:solidFill>
            </a:endParaRPr>
          </a:p>
          <a:p>
            <a:pPr indent="0" lvl="0" marL="0" rtl="0" algn="l">
              <a:spcBef>
                <a:spcPts val="0"/>
              </a:spcBef>
              <a:spcAft>
                <a:spcPts val="0"/>
              </a:spcAft>
              <a:buNone/>
            </a:pPr>
            <a:r>
              <a:t/>
            </a:r>
            <a:endParaRPr sz="2000">
              <a:solidFill>
                <a:srgbClr val="434343"/>
              </a:solidFill>
            </a:endParaRPr>
          </a:p>
        </p:txBody>
      </p:sp>
      <p:sp>
        <p:nvSpPr>
          <p:cNvPr id="389" name="Google Shape;389;g6bd0f91e44_0_4"/>
          <p:cNvSpPr txBox="1"/>
          <p:nvPr/>
        </p:nvSpPr>
        <p:spPr>
          <a:xfrm>
            <a:off x="7311075" y="1009125"/>
            <a:ext cx="4325100" cy="24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2000" u="sng">
                <a:solidFill>
                  <a:srgbClr val="434343"/>
                </a:solidFill>
              </a:rPr>
              <a:t>Data augmentation (for now)</a:t>
            </a:r>
            <a:endParaRPr b="1" sz="2000" u="sng">
              <a:solidFill>
                <a:srgbClr val="434343"/>
              </a:solidFill>
            </a:endParaRPr>
          </a:p>
          <a:p>
            <a:pPr indent="-355600" lvl="0" marL="457200" rtl="0" algn="l">
              <a:spcBef>
                <a:spcPts val="0"/>
              </a:spcBef>
              <a:spcAft>
                <a:spcPts val="0"/>
              </a:spcAft>
              <a:buClr>
                <a:srgbClr val="434343"/>
              </a:buClr>
              <a:buSzPts val="2000"/>
              <a:buChar char="●"/>
            </a:pPr>
            <a:r>
              <a:rPr lang="zh-CN" sz="2000">
                <a:solidFill>
                  <a:srgbClr val="434343"/>
                </a:solidFill>
              </a:rPr>
              <a:t>Randomly flip inputs horizontally</a:t>
            </a:r>
            <a:endParaRPr sz="2000">
              <a:solidFill>
                <a:srgbClr val="434343"/>
              </a:solidFill>
            </a:endParaRPr>
          </a:p>
          <a:p>
            <a:pPr indent="-355600" lvl="0" marL="457200" rtl="0" algn="l">
              <a:spcBef>
                <a:spcPts val="0"/>
              </a:spcBef>
              <a:spcAft>
                <a:spcPts val="0"/>
              </a:spcAft>
              <a:buClr>
                <a:srgbClr val="434343"/>
              </a:buClr>
              <a:buSzPts val="2000"/>
              <a:buChar char="●"/>
            </a:pPr>
            <a:r>
              <a:rPr lang="zh-CN" sz="2000">
                <a:solidFill>
                  <a:srgbClr val="434343"/>
                </a:solidFill>
              </a:rPr>
              <a:t>random rotations</a:t>
            </a:r>
            <a:endParaRPr sz="2000">
              <a:solidFill>
                <a:srgbClr val="434343"/>
              </a:solidFill>
            </a:endParaRPr>
          </a:p>
          <a:p>
            <a:pPr indent="0" lvl="0" marL="0" rtl="0" algn="l">
              <a:spcBef>
                <a:spcPts val="0"/>
              </a:spcBef>
              <a:spcAft>
                <a:spcPts val="0"/>
              </a:spcAft>
              <a:buNone/>
            </a:pPr>
            <a:r>
              <a:rPr b="1" lang="zh-CN" sz="2000" u="sng">
                <a:solidFill>
                  <a:srgbClr val="434343"/>
                </a:solidFill>
              </a:rPr>
              <a:t>Training</a:t>
            </a:r>
            <a:endParaRPr b="1" sz="2000" u="sng">
              <a:solidFill>
                <a:srgbClr val="434343"/>
              </a:solidFill>
            </a:endParaRPr>
          </a:p>
          <a:p>
            <a:pPr indent="-355600" lvl="0" marL="457200" rtl="0" algn="l">
              <a:spcBef>
                <a:spcPts val="0"/>
              </a:spcBef>
              <a:spcAft>
                <a:spcPts val="0"/>
              </a:spcAft>
              <a:buClr>
                <a:srgbClr val="434343"/>
              </a:buClr>
              <a:buSzPts val="2000"/>
              <a:buChar char="●"/>
            </a:pPr>
            <a:r>
              <a:rPr lang="zh-CN" sz="2000">
                <a:solidFill>
                  <a:srgbClr val="434343"/>
                </a:solidFill>
              </a:rPr>
              <a:t>32 mini batches</a:t>
            </a:r>
            <a:endParaRPr sz="2000">
              <a:solidFill>
                <a:srgbClr val="434343"/>
              </a:solidFill>
            </a:endParaRPr>
          </a:p>
          <a:p>
            <a:pPr indent="-355600" lvl="0" marL="457200" rtl="0" algn="l">
              <a:spcBef>
                <a:spcPts val="0"/>
              </a:spcBef>
              <a:spcAft>
                <a:spcPts val="0"/>
              </a:spcAft>
              <a:buClr>
                <a:srgbClr val="434343"/>
              </a:buClr>
              <a:buSzPts val="2000"/>
              <a:buChar char="●"/>
            </a:pPr>
            <a:r>
              <a:rPr lang="zh-CN" sz="2000">
                <a:solidFill>
                  <a:srgbClr val="434343"/>
                </a:solidFill>
              </a:rPr>
              <a:t>20 epochs</a:t>
            </a:r>
            <a:endParaRPr sz="2000">
              <a:solidFill>
                <a:srgbClr val="434343"/>
              </a:solidFill>
            </a:endParaRPr>
          </a:p>
          <a:p>
            <a:pPr indent="-355600" lvl="0" marL="457200" rtl="0" algn="l">
              <a:spcBef>
                <a:spcPts val="0"/>
              </a:spcBef>
              <a:spcAft>
                <a:spcPts val="0"/>
              </a:spcAft>
              <a:buClr>
                <a:srgbClr val="434343"/>
              </a:buClr>
              <a:buSzPts val="2000"/>
              <a:buChar char="●"/>
            </a:pPr>
            <a:r>
              <a:rPr lang="zh-CN" sz="2000">
                <a:solidFill>
                  <a:srgbClr val="434343"/>
                </a:solidFill>
              </a:rPr>
              <a:t>adam</a:t>
            </a:r>
            <a:endParaRPr sz="2000">
              <a:solidFill>
                <a:srgbClr val="434343"/>
              </a:solidFill>
            </a:endParaRPr>
          </a:p>
          <a:p>
            <a:pPr indent="0" lvl="0" marL="0" rtl="0" algn="l">
              <a:spcBef>
                <a:spcPts val="0"/>
              </a:spcBef>
              <a:spcAft>
                <a:spcPts val="0"/>
              </a:spcAft>
              <a:buNone/>
            </a:pPr>
            <a:r>
              <a:t/>
            </a:r>
            <a:endParaRPr sz="2000">
              <a:solidFill>
                <a:srgbClr val="434343"/>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pic>
        <p:nvPicPr>
          <p:cNvPr id="394" name="Google Shape;394;g6bd0f91e44_0_145"/>
          <p:cNvPicPr preferRelativeResize="0"/>
          <p:nvPr/>
        </p:nvPicPr>
        <p:blipFill rotWithShape="1">
          <a:blip r:embed="rId3">
            <a:alphaModFix/>
          </a:blip>
          <a:srcRect b="1243" l="650" r="2205" t="3816"/>
          <a:stretch/>
        </p:blipFill>
        <p:spPr>
          <a:xfrm>
            <a:off x="0" y="0"/>
            <a:ext cx="12192001" cy="6858000"/>
          </a:xfrm>
          <a:prstGeom prst="rect">
            <a:avLst/>
          </a:prstGeom>
          <a:noFill/>
          <a:ln>
            <a:noFill/>
          </a:ln>
        </p:spPr>
      </p:pic>
      <p:sp>
        <p:nvSpPr>
          <p:cNvPr id="395" name="Google Shape;395;g6bd0f91e44_0_145"/>
          <p:cNvSpPr/>
          <p:nvPr/>
        </p:nvSpPr>
        <p:spPr>
          <a:xfrm>
            <a:off x="2691250" y="219900"/>
            <a:ext cx="6929700" cy="4617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zh-CN" sz="2400">
                <a:solidFill>
                  <a:srgbClr val="61B5C0"/>
                </a:solidFill>
                <a:latin typeface="Microsoft Yahei"/>
                <a:ea typeface="Microsoft Yahei"/>
                <a:cs typeface="Microsoft Yahei"/>
                <a:sym typeface="Microsoft Yahei"/>
              </a:rPr>
              <a:t>weighted log Loss Training vs. Validation</a:t>
            </a:r>
            <a:endParaRPr b="1" sz="2400">
              <a:solidFill>
                <a:srgbClr val="61B5C0"/>
              </a:solidFill>
              <a:latin typeface="Microsoft Yahei"/>
              <a:ea typeface="Microsoft Yahei"/>
              <a:cs typeface="Microsoft Yahei"/>
              <a:sym typeface="Microsoft Yahei"/>
            </a:endParaRPr>
          </a:p>
          <a:p>
            <a:pPr indent="0" lvl="0" marL="0" rtl="0" algn="ctr">
              <a:spcBef>
                <a:spcPts val="0"/>
              </a:spcBef>
              <a:spcAft>
                <a:spcPts val="0"/>
              </a:spcAft>
              <a:buClr>
                <a:schemeClr val="dk1"/>
              </a:buClr>
              <a:buFont typeface="Arial"/>
              <a:buNone/>
            </a:pPr>
            <a:r>
              <a:t/>
            </a:r>
            <a:endParaRPr b="1" sz="2400">
              <a:solidFill>
                <a:srgbClr val="61B5C0"/>
              </a:solidFill>
              <a:latin typeface="Microsoft Yahei"/>
              <a:ea typeface="Microsoft Yahei"/>
              <a:cs typeface="Microsoft Yahei"/>
              <a:sym typeface="Microsoft Yahei"/>
            </a:endParaRPr>
          </a:p>
        </p:txBody>
      </p:sp>
      <p:pic>
        <p:nvPicPr>
          <p:cNvPr id="396" name="Google Shape;396;g6bd0f91e44_0_145"/>
          <p:cNvPicPr preferRelativeResize="0"/>
          <p:nvPr/>
        </p:nvPicPr>
        <p:blipFill rotWithShape="1">
          <a:blip r:embed="rId4">
            <a:alphaModFix/>
          </a:blip>
          <a:srcRect b="0" l="0" r="0" t="50000"/>
          <a:stretch/>
        </p:blipFill>
        <p:spPr>
          <a:xfrm>
            <a:off x="5552575" y="-1"/>
            <a:ext cx="1081829" cy="156833"/>
          </a:xfrm>
          <a:custGeom>
            <a:rect b="b" l="l" r="r" t="t"/>
            <a:pathLst>
              <a:path extrusionOk="0" h="1792380" w="4121253">
                <a:moveTo>
                  <a:pt x="0" y="0"/>
                </a:moveTo>
                <a:lnTo>
                  <a:pt x="4121253" y="0"/>
                </a:lnTo>
                <a:lnTo>
                  <a:pt x="4121253" y="1792380"/>
                </a:lnTo>
                <a:lnTo>
                  <a:pt x="0" y="1792380"/>
                </a:lnTo>
                <a:close/>
              </a:path>
            </a:pathLst>
          </a:custGeom>
          <a:noFill/>
          <a:ln>
            <a:noFill/>
          </a:ln>
        </p:spPr>
      </p:pic>
      <p:sp>
        <p:nvSpPr>
          <p:cNvPr id="397" name="Google Shape;397;g6bd0f91e44_0_145"/>
          <p:cNvSpPr txBox="1"/>
          <p:nvPr/>
        </p:nvSpPr>
        <p:spPr>
          <a:xfrm>
            <a:off x="607875" y="1075050"/>
            <a:ext cx="3711600" cy="2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800"/>
              <a:t>metadata</a:t>
            </a:r>
            <a:endParaRPr b="1" sz="1800"/>
          </a:p>
        </p:txBody>
      </p:sp>
      <p:pic>
        <p:nvPicPr>
          <p:cNvPr id="398" name="Google Shape;398;g6bd0f91e44_0_145"/>
          <p:cNvPicPr preferRelativeResize="0"/>
          <p:nvPr/>
        </p:nvPicPr>
        <p:blipFill rotWithShape="1">
          <a:blip r:embed="rId5">
            <a:alphaModFix/>
          </a:blip>
          <a:srcRect b="0" l="52024" r="0" t="5713"/>
          <a:stretch/>
        </p:blipFill>
        <p:spPr>
          <a:xfrm>
            <a:off x="238900" y="1488975"/>
            <a:ext cx="3821725" cy="4004350"/>
          </a:xfrm>
          <a:prstGeom prst="rect">
            <a:avLst/>
          </a:prstGeom>
          <a:noFill/>
          <a:ln>
            <a:noFill/>
          </a:ln>
        </p:spPr>
      </p:pic>
      <p:pic>
        <p:nvPicPr>
          <p:cNvPr id="399" name="Google Shape;399;g6bd0f91e44_0_145"/>
          <p:cNvPicPr preferRelativeResize="0"/>
          <p:nvPr/>
        </p:nvPicPr>
        <p:blipFill rotWithShape="1">
          <a:blip r:embed="rId6">
            <a:alphaModFix/>
          </a:blip>
          <a:srcRect b="-3874" l="51611" r="0" t="6759"/>
          <a:stretch/>
        </p:blipFill>
        <p:spPr>
          <a:xfrm>
            <a:off x="4163775" y="1540675"/>
            <a:ext cx="3821725" cy="4128489"/>
          </a:xfrm>
          <a:prstGeom prst="rect">
            <a:avLst/>
          </a:prstGeom>
          <a:noFill/>
          <a:ln>
            <a:noFill/>
          </a:ln>
        </p:spPr>
      </p:pic>
      <p:sp>
        <p:nvSpPr>
          <p:cNvPr id="400" name="Google Shape;400;g6bd0f91e44_0_145"/>
          <p:cNvSpPr txBox="1"/>
          <p:nvPr/>
        </p:nvSpPr>
        <p:spPr>
          <a:xfrm>
            <a:off x="4530600" y="1117475"/>
            <a:ext cx="3711600" cy="2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800"/>
              <a:t>metadata + gradient</a:t>
            </a:r>
            <a:endParaRPr b="1" sz="1800"/>
          </a:p>
        </p:txBody>
      </p:sp>
      <p:pic>
        <p:nvPicPr>
          <p:cNvPr id="401" name="Google Shape;401;g6bd0f91e44_0_145"/>
          <p:cNvPicPr preferRelativeResize="0"/>
          <p:nvPr/>
        </p:nvPicPr>
        <p:blipFill rotWithShape="1">
          <a:blip r:embed="rId7">
            <a:alphaModFix/>
          </a:blip>
          <a:srcRect b="-9816" l="51950" r="0" t="6702"/>
          <a:stretch/>
        </p:blipFill>
        <p:spPr>
          <a:xfrm>
            <a:off x="7992800" y="1527968"/>
            <a:ext cx="3711600" cy="4293606"/>
          </a:xfrm>
          <a:prstGeom prst="rect">
            <a:avLst/>
          </a:prstGeom>
          <a:noFill/>
          <a:ln>
            <a:noFill/>
          </a:ln>
        </p:spPr>
      </p:pic>
      <p:sp>
        <p:nvSpPr>
          <p:cNvPr id="402" name="Google Shape;402;g6bd0f91e44_0_145"/>
          <p:cNvSpPr txBox="1"/>
          <p:nvPr/>
        </p:nvSpPr>
        <p:spPr>
          <a:xfrm>
            <a:off x="8340600" y="1117475"/>
            <a:ext cx="3711600" cy="2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800"/>
              <a:t>metadata + 3 channels</a:t>
            </a:r>
            <a:endParaRPr b="1" sz="1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pic>
        <p:nvPicPr>
          <p:cNvPr id="407" name="Google Shape;407;g6bd0f91e44_0_138"/>
          <p:cNvPicPr preferRelativeResize="0"/>
          <p:nvPr/>
        </p:nvPicPr>
        <p:blipFill rotWithShape="1">
          <a:blip r:embed="rId3">
            <a:alphaModFix/>
          </a:blip>
          <a:srcRect b="1243" l="650" r="2205" t="3816"/>
          <a:stretch/>
        </p:blipFill>
        <p:spPr>
          <a:xfrm>
            <a:off x="0" y="0"/>
            <a:ext cx="12192001" cy="6858000"/>
          </a:xfrm>
          <a:prstGeom prst="rect">
            <a:avLst/>
          </a:prstGeom>
          <a:noFill/>
          <a:ln>
            <a:noFill/>
          </a:ln>
        </p:spPr>
      </p:pic>
      <p:sp>
        <p:nvSpPr>
          <p:cNvPr id="408" name="Google Shape;408;g6bd0f91e44_0_138"/>
          <p:cNvSpPr/>
          <p:nvPr/>
        </p:nvSpPr>
        <p:spPr>
          <a:xfrm>
            <a:off x="4309169" y="219906"/>
            <a:ext cx="35736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CN" sz="2400">
                <a:solidFill>
                  <a:srgbClr val="61B5C0"/>
                </a:solidFill>
                <a:latin typeface="Microsoft Yahei"/>
                <a:ea typeface="Microsoft Yahei"/>
                <a:cs typeface="Microsoft Yahei"/>
                <a:sym typeface="Microsoft Yahei"/>
              </a:rPr>
              <a:t>What Next?</a:t>
            </a:r>
            <a:endParaRPr b="1" sz="2400">
              <a:solidFill>
                <a:srgbClr val="61B5C0"/>
              </a:solidFill>
              <a:latin typeface="Microsoft Yahei"/>
              <a:ea typeface="Microsoft Yahei"/>
              <a:cs typeface="Microsoft Yahei"/>
              <a:sym typeface="Microsoft Yahei"/>
            </a:endParaRPr>
          </a:p>
        </p:txBody>
      </p:sp>
      <p:pic>
        <p:nvPicPr>
          <p:cNvPr id="409" name="Google Shape;409;g6bd0f91e44_0_138"/>
          <p:cNvPicPr preferRelativeResize="0"/>
          <p:nvPr/>
        </p:nvPicPr>
        <p:blipFill rotWithShape="1">
          <a:blip r:embed="rId4">
            <a:alphaModFix/>
          </a:blip>
          <a:srcRect b="0" l="0" r="0" t="50000"/>
          <a:stretch/>
        </p:blipFill>
        <p:spPr>
          <a:xfrm>
            <a:off x="5552575" y="-1"/>
            <a:ext cx="1081829" cy="156833"/>
          </a:xfrm>
          <a:custGeom>
            <a:rect b="b" l="l" r="r" t="t"/>
            <a:pathLst>
              <a:path extrusionOk="0" h="1792380" w="4121253">
                <a:moveTo>
                  <a:pt x="0" y="0"/>
                </a:moveTo>
                <a:lnTo>
                  <a:pt x="4121253" y="0"/>
                </a:lnTo>
                <a:lnTo>
                  <a:pt x="4121253" y="1792380"/>
                </a:lnTo>
                <a:lnTo>
                  <a:pt x="0" y="1792380"/>
                </a:lnTo>
                <a:close/>
              </a:path>
            </a:pathLst>
          </a:custGeom>
          <a:noFill/>
          <a:ln>
            <a:noFill/>
          </a:ln>
        </p:spPr>
      </p:pic>
      <p:pic>
        <p:nvPicPr>
          <p:cNvPr id="410" name="Google Shape;410;g6bd0f91e44_0_138"/>
          <p:cNvPicPr preferRelativeResize="0"/>
          <p:nvPr/>
        </p:nvPicPr>
        <p:blipFill>
          <a:blip r:embed="rId5">
            <a:alphaModFix/>
          </a:blip>
          <a:stretch>
            <a:fillRect/>
          </a:stretch>
        </p:blipFill>
        <p:spPr>
          <a:xfrm>
            <a:off x="1952625" y="985851"/>
            <a:ext cx="7896225" cy="5611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pic>
        <p:nvPicPr>
          <p:cNvPr id="415" name="Google Shape;415;g7a6ef90dd2_0_36"/>
          <p:cNvPicPr preferRelativeResize="0"/>
          <p:nvPr/>
        </p:nvPicPr>
        <p:blipFill rotWithShape="1">
          <a:blip r:embed="rId3">
            <a:alphaModFix/>
          </a:blip>
          <a:srcRect b="1243" l="650" r="2205" t="3816"/>
          <a:stretch/>
        </p:blipFill>
        <p:spPr>
          <a:xfrm>
            <a:off x="0" y="0"/>
            <a:ext cx="12192001" cy="6858000"/>
          </a:xfrm>
          <a:prstGeom prst="rect">
            <a:avLst/>
          </a:prstGeom>
          <a:noFill/>
          <a:ln>
            <a:noFill/>
          </a:ln>
        </p:spPr>
      </p:pic>
      <p:sp>
        <p:nvSpPr>
          <p:cNvPr id="416" name="Google Shape;416;g7a6ef90dd2_0_36"/>
          <p:cNvSpPr/>
          <p:nvPr/>
        </p:nvSpPr>
        <p:spPr>
          <a:xfrm>
            <a:off x="4855122" y="219906"/>
            <a:ext cx="2481900" cy="4617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Font typeface="Arial"/>
              <a:buNone/>
            </a:pPr>
            <a:r>
              <a:rPr b="1" lang="zh-CN" sz="2400">
                <a:solidFill>
                  <a:srgbClr val="61B5C0"/>
                </a:solidFill>
                <a:latin typeface="Microsoft Yahei"/>
                <a:ea typeface="Microsoft Yahei"/>
                <a:cs typeface="Microsoft Yahei"/>
                <a:sym typeface="Microsoft Yahei"/>
              </a:rPr>
              <a:t>Inception Architecture</a:t>
            </a:r>
            <a:endParaRPr b="1" sz="2400">
              <a:solidFill>
                <a:srgbClr val="61B5C0"/>
              </a:solidFill>
              <a:latin typeface="Microsoft Yahei"/>
              <a:ea typeface="Microsoft Yahei"/>
              <a:cs typeface="Microsoft Yahei"/>
              <a:sym typeface="Microsoft Yahei"/>
            </a:endParaRPr>
          </a:p>
          <a:p>
            <a:pPr indent="0" lvl="0" marL="0" marR="0" rtl="0" algn="ctr">
              <a:spcBef>
                <a:spcPts val="0"/>
              </a:spcBef>
              <a:spcAft>
                <a:spcPts val="0"/>
              </a:spcAft>
              <a:buNone/>
            </a:pPr>
            <a:r>
              <a:t/>
            </a:r>
            <a:endParaRPr b="1" sz="2400">
              <a:solidFill>
                <a:srgbClr val="61B5C0"/>
              </a:solidFill>
              <a:latin typeface="Microsoft Yahei"/>
              <a:ea typeface="Microsoft Yahei"/>
              <a:cs typeface="Microsoft Yahei"/>
              <a:sym typeface="Microsoft Yahei"/>
            </a:endParaRPr>
          </a:p>
        </p:txBody>
      </p:sp>
      <p:pic>
        <p:nvPicPr>
          <p:cNvPr id="417" name="Google Shape;417;g7a6ef90dd2_0_36"/>
          <p:cNvPicPr preferRelativeResize="0"/>
          <p:nvPr/>
        </p:nvPicPr>
        <p:blipFill rotWithShape="1">
          <a:blip r:embed="rId4">
            <a:alphaModFix/>
          </a:blip>
          <a:srcRect b="0" l="0" r="0" t="50000"/>
          <a:stretch/>
        </p:blipFill>
        <p:spPr>
          <a:xfrm>
            <a:off x="5552575" y="-1"/>
            <a:ext cx="1081829" cy="156833"/>
          </a:xfrm>
          <a:custGeom>
            <a:rect b="b" l="l" r="r" t="t"/>
            <a:pathLst>
              <a:path extrusionOk="0" h="1792380" w="4121253">
                <a:moveTo>
                  <a:pt x="0" y="0"/>
                </a:moveTo>
                <a:lnTo>
                  <a:pt x="4121253" y="0"/>
                </a:lnTo>
                <a:lnTo>
                  <a:pt x="4121253" y="1792380"/>
                </a:lnTo>
                <a:lnTo>
                  <a:pt x="0" y="1792380"/>
                </a:lnTo>
                <a:close/>
              </a:path>
            </a:pathLst>
          </a:custGeom>
          <a:noFill/>
          <a:ln>
            <a:noFill/>
          </a:ln>
        </p:spPr>
      </p:pic>
      <p:sp>
        <p:nvSpPr>
          <p:cNvPr id="418" name="Google Shape;418;g7a6ef90dd2_0_36"/>
          <p:cNvSpPr/>
          <p:nvPr/>
        </p:nvSpPr>
        <p:spPr>
          <a:xfrm>
            <a:off x="7268120" y="3031295"/>
            <a:ext cx="1450306" cy="1447681"/>
          </a:xfrm>
          <a:custGeom>
            <a:rect b="b" l="l" r="r" t="t"/>
            <a:pathLst>
              <a:path extrusionOk="0" h="682" w="683">
                <a:moveTo>
                  <a:pt x="341" y="0"/>
                </a:moveTo>
                <a:cubicBezTo>
                  <a:pt x="153" y="0"/>
                  <a:pt x="0" y="153"/>
                  <a:pt x="0" y="341"/>
                </a:cubicBezTo>
                <a:cubicBezTo>
                  <a:pt x="0" y="529"/>
                  <a:pt x="153" y="682"/>
                  <a:pt x="341" y="682"/>
                </a:cubicBezTo>
                <a:cubicBezTo>
                  <a:pt x="530" y="682"/>
                  <a:pt x="683" y="529"/>
                  <a:pt x="683" y="341"/>
                </a:cubicBezTo>
                <a:cubicBezTo>
                  <a:pt x="683" y="153"/>
                  <a:pt x="530" y="0"/>
                  <a:pt x="341" y="0"/>
                </a:cubicBezTo>
                <a:moveTo>
                  <a:pt x="341" y="597"/>
                </a:moveTo>
                <a:cubicBezTo>
                  <a:pt x="200" y="597"/>
                  <a:pt x="85" y="482"/>
                  <a:pt x="85" y="341"/>
                </a:cubicBezTo>
                <a:cubicBezTo>
                  <a:pt x="85" y="200"/>
                  <a:pt x="200" y="85"/>
                  <a:pt x="341" y="85"/>
                </a:cubicBezTo>
                <a:cubicBezTo>
                  <a:pt x="483" y="85"/>
                  <a:pt x="598" y="200"/>
                  <a:pt x="598" y="341"/>
                </a:cubicBezTo>
                <a:cubicBezTo>
                  <a:pt x="598" y="482"/>
                  <a:pt x="483" y="597"/>
                  <a:pt x="341" y="597"/>
                </a:cubicBez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9" name="Google Shape;419;g7a6ef90dd2_0_36"/>
          <p:cNvSpPr/>
          <p:nvPr/>
        </p:nvSpPr>
        <p:spPr>
          <a:xfrm>
            <a:off x="7629056" y="3392231"/>
            <a:ext cx="728434" cy="725809"/>
          </a:xfrm>
          <a:custGeom>
            <a:rect b="b" l="l" r="r" t="t"/>
            <a:pathLst>
              <a:path extrusionOk="0" h="342" w="343">
                <a:moveTo>
                  <a:pt x="171" y="0"/>
                </a:moveTo>
                <a:cubicBezTo>
                  <a:pt x="77" y="0"/>
                  <a:pt x="0" y="77"/>
                  <a:pt x="0" y="171"/>
                </a:cubicBezTo>
                <a:cubicBezTo>
                  <a:pt x="0" y="265"/>
                  <a:pt x="77" y="342"/>
                  <a:pt x="171" y="342"/>
                </a:cubicBezTo>
                <a:cubicBezTo>
                  <a:pt x="266" y="342"/>
                  <a:pt x="343" y="265"/>
                  <a:pt x="343" y="171"/>
                </a:cubicBezTo>
                <a:cubicBezTo>
                  <a:pt x="343" y="77"/>
                  <a:pt x="266" y="0"/>
                  <a:pt x="171" y="0"/>
                </a:cubicBezTo>
                <a:moveTo>
                  <a:pt x="171" y="257"/>
                </a:moveTo>
                <a:cubicBezTo>
                  <a:pt x="124" y="257"/>
                  <a:pt x="85" y="219"/>
                  <a:pt x="85" y="171"/>
                </a:cubicBezTo>
                <a:cubicBezTo>
                  <a:pt x="85" y="123"/>
                  <a:pt x="124" y="85"/>
                  <a:pt x="171" y="85"/>
                </a:cubicBezTo>
                <a:cubicBezTo>
                  <a:pt x="219" y="85"/>
                  <a:pt x="258" y="123"/>
                  <a:pt x="258" y="171"/>
                </a:cubicBezTo>
                <a:cubicBezTo>
                  <a:pt x="258" y="219"/>
                  <a:pt x="219" y="257"/>
                  <a:pt x="171" y="257"/>
                </a:cubicBez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0" name="Google Shape;420;g7a6ef90dd2_0_36"/>
          <p:cNvSpPr/>
          <p:nvPr/>
        </p:nvSpPr>
        <p:spPr>
          <a:xfrm>
            <a:off x="7905992" y="3740042"/>
            <a:ext cx="27562" cy="13125"/>
          </a:xfrm>
          <a:custGeom>
            <a:rect b="b" l="l" r="r" t="t"/>
            <a:pathLst>
              <a:path extrusionOk="0" h="10" w="21">
                <a:moveTo>
                  <a:pt x="11" y="0"/>
                </a:moveTo>
                <a:lnTo>
                  <a:pt x="0" y="10"/>
                </a:lnTo>
                <a:lnTo>
                  <a:pt x="21" y="10"/>
                </a:lnTo>
                <a:lnTo>
                  <a:pt x="11"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1" name="Google Shape;421;g7a6ef90dd2_0_36"/>
          <p:cNvSpPr/>
          <p:nvPr/>
        </p:nvSpPr>
        <p:spPr>
          <a:xfrm>
            <a:off x="6745748" y="2774047"/>
            <a:ext cx="0" cy="0"/>
          </a:xfrm>
          <a:custGeom>
            <a:rect b="b" l="l" r="r" t="t"/>
            <a:pathLst>
              <a:path extrusionOk="0" h="120000" w="120000">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DBCB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22" name="Google Shape;422;g7a6ef90dd2_0_36"/>
          <p:cNvPicPr preferRelativeResize="0"/>
          <p:nvPr/>
        </p:nvPicPr>
        <p:blipFill>
          <a:blip r:embed="rId5">
            <a:alphaModFix/>
          </a:blip>
          <a:stretch>
            <a:fillRect/>
          </a:stretch>
        </p:blipFill>
        <p:spPr>
          <a:xfrm>
            <a:off x="193225" y="1564400"/>
            <a:ext cx="6950525" cy="4058075"/>
          </a:xfrm>
          <a:prstGeom prst="rect">
            <a:avLst/>
          </a:prstGeom>
          <a:noFill/>
          <a:ln>
            <a:noFill/>
          </a:ln>
        </p:spPr>
      </p:pic>
      <p:sp>
        <p:nvSpPr>
          <p:cNvPr id="423" name="Google Shape;423;g7a6ef90dd2_0_36"/>
          <p:cNvSpPr txBox="1"/>
          <p:nvPr/>
        </p:nvSpPr>
        <p:spPr>
          <a:xfrm>
            <a:off x="449025" y="6061975"/>
            <a:ext cx="53475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2200"/>
              <a:t>Inception Module - Naive Version</a:t>
            </a:r>
            <a:endParaRPr sz="2200"/>
          </a:p>
        </p:txBody>
      </p:sp>
      <p:sp>
        <p:nvSpPr>
          <p:cNvPr id="424" name="Google Shape;424;g7a6ef90dd2_0_36"/>
          <p:cNvSpPr txBox="1"/>
          <p:nvPr/>
        </p:nvSpPr>
        <p:spPr>
          <a:xfrm>
            <a:off x="7457475" y="1536625"/>
            <a:ext cx="4436100" cy="5178000"/>
          </a:xfrm>
          <a:prstGeom prst="rect">
            <a:avLst/>
          </a:prstGeom>
          <a:noFill/>
          <a:ln>
            <a:noFill/>
          </a:ln>
        </p:spPr>
        <p:txBody>
          <a:bodyPr anchorCtr="0" anchor="t" bIns="91425" lIns="91425" spcFirstLastPara="1" rIns="91425" wrap="square" tIns="91425">
            <a:noAutofit/>
          </a:bodyPr>
          <a:lstStyle/>
          <a:p>
            <a:pPr indent="-368300" lvl="0" marL="457200" rtl="0" algn="just">
              <a:spcBef>
                <a:spcPts val="0"/>
              </a:spcBef>
              <a:spcAft>
                <a:spcPts val="0"/>
              </a:spcAft>
              <a:buClr>
                <a:srgbClr val="434343"/>
              </a:buClr>
              <a:buSzPts val="2200"/>
              <a:buChar char="●"/>
            </a:pPr>
            <a:r>
              <a:rPr lang="zh-CN" sz="2200">
                <a:solidFill>
                  <a:srgbClr val="434343"/>
                </a:solidFill>
              </a:rPr>
              <a:t>Huge variation in the location of the information -&gt; need to choose right kernel size for the convolution operation</a:t>
            </a:r>
            <a:endParaRPr sz="2200">
              <a:solidFill>
                <a:srgbClr val="434343"/>
              </a:solidFill>
            </a:endParaRPr>
          </a:p>
          <a:p>
            <a:pPr indent="0" lvl="0" marL="457200" rtl="0" algn="just">
              <a:spcBef>
                <a:spcPts val="0"/>
              </a:spcBef>
              <a:spcAft>
                <a:spcPts val="0"/>
              </a:spcAft>
              <a:buNone/>
            </a:pPr>
            <a:r>
              <a:t/>
            </a:r>
            <a:endParaRPr sz="2200">
              <a:solidFill>
                <a:srgbClr val="434343"/>
              </a:solidFill>
            </a:endParaRPr>
          </a:p>
          <a:p>
            <a:pPr indent="-368300" lvl="0" marL="457200" rtl="0" algn="just">
              <a:spcBef>
                <a:spcPts val="0"/>
              </a:spcBef>
              <a:spcAft>
                <a:spcPts val="0"/>
              </a:spcAft>
              <a:buClr>
                <a:srgbClr val="434343"/>
              </a:buClr>
              <a:buSzPts val="2200"/>
              <a:buChar char="●"/>
            </a:pPr>
            <a:r>
              <a:rPr lang="zh-CN" sz="2200">
                <a:solidFill>
                  <a:srgbClr val="434343"/>
                </a:solidFill>
              </a:rPr>
              <a:t>Filters with multiple sizes operate on the same level</a:t>
            </a:r>
            <a:endParaRPr sz="2200">
              <a:solidFill>
                <a:srgbClr val="434343"/>
              </a:solidFill>
            </a:endParaRPr>
          </a:p>
          <a:p>
            <a:pPr indent="0" lvl="0" marL="457200" rtl="0" algn="just">
              <a:spcBef>
                <a:spcPts val="0"/>
              </a:spcBef>
              <a:spcAft>
                <a:spcPts val="0"/>
              </a:spcAft>
              <a:buNone/>
            </a:pPr>
            <a:r>
              <a:t/>
            </a:r>
            <a:endParaRPr sz="2200">
              <a:solidFill>
                <a:srgbClr val="434343"/>
              </a:solidFill>
            </a:endParaRPr>
          </a:p>
          <a:p>
            <a:pPr indent="-368300" lvl="0" marL="457200" rtl="0" algn="just">
              <a:spcBef>
                <a:spcPts val="0"/>
              </a:spcBef>
              <a:spcAft>
                <a:spcPts val="0"/>
              </a:spcAft>
              <a:buClr>
                <a:srgbClr val="434343"/>
              </a:buClr>
              <a:buSzPts val="2200"/>
              <a:buChar char="●"/>
            </a:pPr>
            <a:r>
              <a:rPr lang="zh-CN" sz="2200">
                <a:solidFill>
                  <a:srgbClr val="434343"/>
                </a:solidFill>
              </a:rPr>
              <a:t>Performs convolution on an input, with 3 different sizes of filters (1x1, 3x3, 5x5). Additionally, max pooling is also performed. The outputs are concatenated and sent to the next inception module.</a:t>
            </a:r>
            <a:endParaRPr sz="2200">
              <a:solidFill>
                <a:srgbClr val="434343"/>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pic>
        <p:nvPicPr>
          <p:cNvPr id="429" name="Google Shape;429;g6bd0f91e44_1_7"/>
          <p:cNvPicPr preferRelativeResize="0"/>
          <p:nvPr/>
        </p:nvPicPr>
        <p:blipFill rotWithShape="1">
          <a:blip r:embed="rId3">
            <a:alphaModFix/>
          </a:blip>
          <a:srcRect b="1243" l="650" r="2205" t="3816"/>
          <a:stretch/>
        </p:blipFill>
        <p:spPr>
          <a:xfrm>
            <a:off x="0" y="0"/>
            <a:ext cx="12192001" cy="6858000"/>
          </a:xfrm>
          <a:prstGeom prst="rect">
            <a:avLst/>
          </a:prstGeom>
          <a:noFill/>
          <a:ln>
            <a:noFill/>
          </a:ln>
        </p:spPr>
      </p:pic>
      <p:sp>
        <p:nvSpPr>
          <p:cNvPr id="430" name="Google Shape;430;g6bd0f91e44_1_7"/>
          <p:cNvSpPr/>
          <p:nvPr/>
        </p:nvSpPr>
        <p:spPr>
          <a:xfrm>
            <a:off x="4855122" y="219906"/>
            <a:ext cx="2481900" cy="4617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Font typeface="Arial"/>
              <a:buNone/>
            </a:pPr>
            <a:r>
              <a:rPr b="1" lang="zh-CN" sz="2400">
                <a:solidFill>
                  <a:srgbClr val="61B5C0"/>
                </a:solidFill>
                <a:latin typeface="Microsoft Yahei"/>
                <a:ea typeface="Microsoft Yahei"/>
                <a:cs typeface="Microsoft Yahei"/>
                <a:sym typeface="Microsoft Yahei"/>
              </a:rPr>
              <a:t>Inception Architecture</a:t>
            </a:r>
            <a:endParaRPr b="1" sz="2400">
              <a:solidFill>
                <a:srgbClr val="61B5C0"/>
              </a:solidFill>
              <a:latin typeface="Microsoft Yahei"/>
              <a:ea typeface="Microsoft Yahei"/>
              <a:cs typeface="Microsoft Yahei"/>
              <a:sym typeface="Microsoft Yahei"/>
            </a:endParaRPr>
          </a:p>
          <a:p>
            <a:pPr indent="0" lvl="0" marL="0" rtl="0" algn="ctr">
              <a:spcBef>
                <a:spcPts val="0"/>
              </a:spcBef>
              <a:spcAft>
                <a:spcPts val="0"/>
              </a:spcAft>
              <a:buClr>
                <a:schemeClr val="dk1"/>
              </a:buClr>
              <a:buFont typeface="Arial"/>
              <a:buNone/>
            </a:pPr>
            <a:r>
              <a:t/>
            </a:r>
            <a:endParaRPr b="1" sz="2400">
              <a:solidFill>
                <a:srgbClr val="61B5C0"/>
              </a:solidFill>
              <a:latin typeface="Microsoft Yahei"/>
              <a:ea typeface="Microsoft Yahei"/>
              <a:cs typeface="Microsoft Yahei"/>
              <a:sym typeface="Microsoft Yahei"/>
            </a:endParaRPr>
          </a:p>
          <a:p>
            <a:pPr indent="0" lvl="0" marL="0" marR="0" rtl="0" algn="ctr">
              <a:spcBef>
                <a:spcPts val="0"/>
              </a:spcBef>
              <a:spcAft>
                <a:spcPts val="0"/>
              </a:spcAft>
              <a:buNone/>
            </a:pPr>
            <a:r>
              <a:t/>
            </a:r>
            <a:endParaRPr b="1" sz="2400">
              <a:solidFill>
                <a:srgbClr val="61B5C0"/>
              </a:solidFill>
              <a:latin typeface="Microsoft Yahei"/>
              <a:ea typeface="Microsoft Yahei"/>
              <a:cs typeface="Microsoft Yahei"/>
              <a:sym typeface="Microsoft Yahei"/>
            </a:endParaRPr>
          </a:p>
        </p:txBody>
      </p:sp>
      <p:pic>
        <p:nvPicPr>
          <p:cNvPr id="431" name="Google Shape;431;g6bd0f91e44_1_7"/>
          <p:cNvPicPr preferRelativeResize="0"/>
          <p:nvPr/>
        </p:nvPicPr>
        <p:blipFill rotWithShape="1">
          <a:blip r:embed="rId4">
            <a:alphaModFix/>
          </a:blip>
          <a:srcRect b="0" l="0" r="0" t="50000"/>
          <a:stretch/>
        </p:blipFill>
        <p:spPr>
          <a:xfrm>
            <a:off x="5552575" y="-1"/>
            <a:ext cx="1081829" cy="156833"/>
          </a:xfrm>
          <a:custGeom>
            <a:rect b="b" l="l" r="r" t="t"/>
            <a:pathLst>
              <a:path extrusionOk="0" h="1792380" w="4121253">
                <a:moveTo>
                  <a:pt x="0" y="0"/>
                </a:moveTo>
                <a:lnTo>
                  <a:pt x="4121253" y="0"/>
                </a:lnTo>
                <a:lnTo>
                  <a:pt x="4121253" y="1792380"/>
                </a:lnTo>
                <a:lnTo>
                  <a:pt x="0" y="1792380"/>
                </a:lnTo>
                <a:close/>
              </a:path>
            </a:pathLst>
          </a:custGeom>
          <a:noFill/>
          <a:ln>
            <a:noFill/>
          </a:ln>
        </p:spPr>
      </p:pic>
      <p:sp>
        <p:nvSpPr>
          <p:cNvPr id="432" name="Google Shape;432;g6bd0f91e44_1_7"/>
          <p:cNvSpPr/>
          <p:nvPr/>
        </p:nvSpPr>
        <p:spPr>
          <a:xfrm>
            <a:off x="7905992" y="3740042"/>
            <a:ext cx="27562" cy="13125"/>
          </a:xfrm>
          <a:custGeom>
            <a:rect b="b" l="l" r="r" t="t"/>
            <a:pathLst>
              <a:path extrusionOk="0" h="10" w="21">
                <a:moveTo>
                  <a:pt x="11" y="0"/>
                </a:moveTo>
                <a:lnTo>
                  <a:pt x="0" y="10"/>
                </a:lnTo>
                <a:lnTo>
                  <a:pt x="21" y="10"/>
                </a:lnTo>
                <a:lnTo>
                  <a:pt x="11"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3" name="Google Shape;433;g6bd0f91e44_1_7"/>
          <p:cNvSpPr/>
          <p:nvPr/>
        </p:nvSpPr>
        <p:spPr>
          <a:xfrm>
            <a:off x="6745748" y="2774047"/>
            <a:ext cx="0" cy="0"/>
          </a:xfrm>
          <a:custGeom>
            <a:rect b="b" l="l" r="r" t="t"/>
            <a:pathLst>
              <a:path extrusionOk="0" h="120000" w="120000">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DBCB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4" name="Google Shape;434;g6bd0f91e44_1_7"/>
          <p:cNvSpPr txBox="1"/>
          <p:nvPr/>
        </p:nvSpPr>
        <p:spPr>
          <a:xfrm>
            <a:off x="220425" y="5584825"/>
            <a:ext cx="5918100" cy="1197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zh-CN" sz="2000">
                <a:solidFill>
                  <a:srgbClr val="434343"/>
                </a:solidFill>
              </a:rPr>
              <a:t>Inception V1 - using the Using the dimension reduced inception module. Extra 1x1 convolution to reduce dimension. Two auxiliary classifiers</a:t>
            </a:r>
            <a:endParaRPr sz="2000">
              <a:solidFill>
                <a:srgbClr val="434343"/>
              </a:solidFill>
            </a:endParaRPr>
          </a:p>
        </p:txBody>
      </p:sp>
      <p:pic>
        <p:nvPicPr>
          <p:cNvPr id="435" name="Google Shape;435;g6bd0f91e44_1_7"/>
          <p:cNvPicPr preferRelativeResize="0"/>
          <p:nvPr/>
        </p:nvPicPr>
        <p:blipFill>
          <a:blip r:embed="rId5">
            <a:alphaModFix/>
          </a:blip>
          <a:stretch>
            <a:fillRect/>
          </a:stretch>
        </p:blipFill>
        <p:spPr>
          <a:xfrm>
            <a:off x="248350" y="1276300"/>
            <a:ext cx="5722426" cy="4158275"/>
          </a:xfrm>
          <a:prstGeom prst="rect">
            <a:avLst/>
          </a:prstGeom>
          <a:noFill/>
          <a:ln>
            <a:noFill/>
          </a:ln>
        </p:spPr>
      </p:pic>
      <p:pic>
        <p:nvPicPr>
          <p:cNvPr id="436" name="Google Shape;436;g6bd0f91e44_1_7"/>
          <p:cNvPicPr preferRelativeResize="0"/>
          <p:nvPr/>
        </p:nvPicPr>
        <p:blipFill>
          <a:blip r:embed="rId6">
            <a:alphaModFix/>
          </a:blip>
          <a:stretch>
            <a:fillRect/>
          </a:stretch>
        </p:blipFill>
        <p:spPr>
          <a:xfrm>
            <a:off x="6851550" y="1274150"/>
            <a:ext cx="5137951" cy="4158276"/>
          </a:xfrm>
          <a:prstGeom prst="rect">
            <a:avLst/>
          </a:prstGeom>
          <a:noFill/>
          <a:ln>
            <a:noFill/>
          </a:ln>
        </p:spPr>
      </p:pic>
      <p:sp>
        <p:nvSpPr>
          <p:cNvPr id="437" name="Google Shape;437;g6bd0f91e44_1_7"/>
          <p:cNvSpPr txBox="1"/>
          <p:nvPr/>
        </p:nvSpPr>
        <p:spPr>
          <a:xfrm>
            <a:off x="6240225" y="5508625"/>
            <a:ext cx="5918100" cy="1197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zh-CN" sz="2000">
                <a:solidFill>
                  <a:srgbClr val="434343"/>
                </a:solidFill>
              </a:rPr>
              <a:t>Factorize 5x5 convolution to two 3x3 convolution Improved computational speed. Further factorize convolutions of filter size nxn to a combination of 1xn and nx1 convolutions.</a:t>
            </a:r>
            <a:endParaRPr sz="2000">
              <a:solidFill>
                <a:srgbClr val="434343"/>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pic>
        <p:nvPicPr>
          <p:cNvPr id="442" name="Google Shape;442;g6bd0f91e44_1_30"/>
          <p:cNvPicPr preferRelativeResize="0"/>
          <p:nvPr/>
        </p:nvPicPr>
        <p:blipFill rotWithShape="1">
          <a:blip r:embed="rId3">
            <a:alphaModFix/>
          </a:blip>
          <a:srcRect b="1243" l="650" r="2205" t="3816"/>
          <a:stretch/>
        </p:blipFill>
        <p:spPr>
          <a:xfrm>
            <a:off x="0" y="0"/>
            <a:ext cx="12192001" cy="6858000"/>
          </a:xfrm>
          <a:prstGeom prst="rect">
            <a:avLst/>
          </a:prstGeom>
          <a:noFill/>
          <a:ln>
            <a:noFill/>
          </a:ln>
        </p:spPr>
      </p:pic>
      <p:sp>
        <p:nvSpPr>
          <p:cNvPr id="443" name="Google Shape;443;g6bd0f91e44_1_30"/>
          <p:cNvSpPr/>
          <p:nvPr/>
        </p:nvSpPr>
        <p:spPr>
          <a:xfrm>
            <a:off x="4855122" y="219906"/>
            <a:ext cx="2481900" cy="4617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zh-CN" sz="2400">
                <a:solidFill>
                  <a:srgbClr val="61B5C0"/>
                </a:solidFill>
                <a:latin typeface="Microsoft Yahei"/>
                <a:ea typeface="Microsoft Yahei"/>
                <a:cs typeface="Microsoft Yahei"/>
                <a:sym typeface="Microsoft Yahei"/>
              </a:rPr>
              <a:t>Inception V3</a:t>
            </a:r>
            <a:endParaRPr b="1" sz="2400">
              <a:solidFill>
                <a:srgbClr val="61B5C0"/>
              </a:solidFill>
              <a:latin typeface="Microsoft Yahei"/>
              <a:ea typeface="Microsoft Yahei"/>
              <a:cs typeface="Microsoft Yahei"/>
              <a:sym typeface="Microsoft Yahei"/>
            </a:endParaRPr>
          </a:p>
          <a:p>
            <a:pPr indent="0" lvl="0" marL="0" rtl="0" algn="ctr">
              <a:spcBef>
                <a:spcPts val="0"/>
              </a:spcBef>
              <a:spcAft>
                <a:spcPts val="0"/>
              </a:spcAft>
              <a:buNone/>
            </a:pPr>
            <a:r>
              <a:t/>
            </a:r>
            <a:endParaRPr b="1" sz="2400">
              <a:solidFill>
                <a:srgbClr val="61B5C0"/>
              </a:solidFill>
              <a:latin typeface="Microsoft Yahei"/>
              <a:ea typeface="Microsoft Yahei"/>
              <a:cs typeface="Microsoft Yahei"/>
              <a:sym typeface="Microsoft Yahei"/>
            </a:endParaRPr>
          </a:p>
          <a:p>
            <a:pPr indent="0" lvl="0" marL="0" marR="0" rtl="0" algn="ctr">
              <a:spcBef>
                <a:spcPts val="0"/>
              </a:spcBef>
              <a:spcAft>
                <a:spcPts val="0"/>
              </a:spcAft>
              <a:buNone/>
            </a:pPr>
            <a:r>
              <a:t/>
            </a:r>
            <a:endParaRPr b="1" sz="2400">
              <a:solidFill>
                <a:srgbClr val="61B5C0"/>
              </a:solidFill>
              <a:latin typeface="Microsoft Yahei"/>
              <a:ea typeface="Microsoft Yahei"/>
              <a:cs typeface="Microsoft Yahei"/>
              <a:sym typeface="Microsoft Yahei"/>
            </a:endParaRPr>
          </a:p>
        </p:txBody>
      </p:sp>
      <p:pic>
        <p:nvPicPr>
          <p:cNvPr id="444" name="Google Shape;444;g6bd0f91e44_1_30"/>
          <p:cNvPicPr preferRelativeResize="0"/>
          <p:nvPr/>
        </p:nvPicPr>
        <p:blipFill rotWithShape="1">
          <a:blip r:embed="rId4">
            <a:alphaModFix/>
          </a:blip>
          <a:srcRect b="0" l="0" r="0" t="50000"/>
          <a:stretch/>
        </p:blipFill>
        <p:spPr>
          <a:xfrm>
            <a:off x="5552575" y="-1"/>
            <a:ext cx="1081829" cy="156833"/>
          </a:xfrm>
          <a:custGeom>
            <a:rect b="b" l="l" r="r" t="t"/>
            <a:pathLst>
              <a:path extrusionOk="0" h="1792380" w="4121253">
                <a:moveTo>
                  <a:pt x="0" y="0"/>
                </a:moveTo>
                <a:lnTo>
                  <a:pt x="4121253" y="0"/>
                </a:lnTo>
                <a:lnTo>
                  <a:pt x="4121253" y="1792380"/>
                </a:lnTo>
                <a:lnTo>
                  <a:pt x="0" y="1792380"/>
                </a:lnTo>
                <a:close/>
              </a:path>
            </a:pathLst>
          </a:custGeom>
          <a:noFill/>
          <a:ln>
            <a:noFill/>
          </a:ln>
        </p:spPr>
      </p:pic>
      <p:sp>
        <p:nvSpPr>
          <p:cNvPr id="445" name="Google Shape;445;g6bd0f91e44_1_30"/>
          <p:cNvSpPr/>
          <p:nvPr/>
        </p:nvSpPr>
        <p:spPr>
          <a:xfrm>
            <a:off x="7905992" y="3740042"/>
            <a:ext cx="27562" cy="13125"/>
          </a:xfrm>
          <a:custGeom>
            <a:rect b="b" l="l" r="r" t="t"/>
            <a:pathLst>
              <a:path extrusionOk="0" h="10" w="21">
                <a:moveTo>
                  <a:pt x="11" y="0"/>
                </a:moveTo>
                <a:lnTo>
                  <a:pt x="0" y="10"/>
                </a:lnTo>
                <a:lnTo>
                  <a:pt x="21" y="10"/>
                </a:lnTo>
                <a:lnTo>
                  <a:pt x="11"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6" name="Google Shape;446;g6bd0f91e44_1_30"/>
          <p:cNvSpPr/>
          <p:nvPr/>
        </p:nvSpPr>
        <p:spPr>
          <a:xfrm>
            <a:off x="6745748" y="2774047"/>
            <a:ext cx="0" cy="0"/>
          </a:xfrm>
          <a:custGeom>
            <a:rect b="b" l="l" r="r" t="t"/>
            <a:pathLst>
              <a:path extrusionOk="0" h="120000" w="120000">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DBCB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7" name="Google Shape;447;g6bd0f91e44_1_30"/>
          <p:cNvSpPr txBox="1"/>
          <p:nvPr/>
        </p:nvSpPr>
        <p:spPr>
          <a:xfrm>
            <a:off x="382325" y="1720475"/>
            <a:ext cx="6363300" cy="4850700"/>
          </a:xfrm>
          <a:prstGeom prst="rect">
            <a:avLst/>
          </a:prstGeom>
          <a:noFill/>
          <a:ln>
            <a:noFill/>
          </a:ln>
        </p:spPr>
        <p:txBody>
          <a:bodyPr anchorCtr="0" anchor="t" bIns="91425" lIns="91425" spcFirstLastPara="1" rIns="91425" wrap="square" tIns="91425">
            <a:noAutofit/>
          </a:bodyPr>
          <a:lstStyle/>
          <a:p>
            <a:pPr indent="-393700" lvl="0" marL="457200" rtl="0" algn="just">
              <a:spcBef>
                <a:spcPts val="0"/>
              </a:spcBef>
              <a:spcAft>
                <a:spcPts val="0"/>
              </a:spcAft>
              <a:buClr>
                <a:srgbClr val="434343"/>
              </a:buClr>
              <a:buSzPts val="2600"/>
              <a:buChar char="●"/>
            </a:pPr>
            <a:r>
              <a:rPr lang="zh-CN" sz="2600">
                <a:solidFill>
                  <a:srgbClr val="434343"/>
                </a:solidFill>
              </a:rPr>
              <a:t>Factorized 7x7 convolutions</a:t>
            </a:r>
            <a:endParaRPr sz="2600">
              <a:solidFill>
                <a:srgbClr val="434343"/>
              </a:solidFill>
            </a:endParaRPr>
          </a:p>
          <a:p>
            <a:pPr indent="0" lvl="0" marL="457200" rtl="0" algn="just">
              <a:spcBef>
                <a:spcPts val="0"/>
              </a:spcBef>
              <a:spcAft>
                <a:spcPts val="0"/>
              </a:spcAft>
              <a:buNone/>
            </a:pPr>
            <a:r>
              <a:t/>
            </a:r>
            <a:endParaRPr sz="2600">
              <a:solidFill>
                <a:srgbClr val="434343"/>
              </a:solidFill>
            </a:endParaRPr>
          </a:p>
          <a:p>
            <a:pPr indent="-393700" lvl="0" marL="457200" rtl="0" algn="just">
              <a:spcBef>
                <a:spcPts val="0"/>
              </a:spcBef>
              <a:spcAft>
                <a:spcPts val="0"/>
              </a:spcAft>
              <a:buClr>
                <a:srgbClr val="434343"/>
              </a:buClr>
              <a:buSzPts val="2600"/>
              <a:buChar char="●"/>
            </a:pPr>
            <a:r>
              <a:rPr lang="zh-CN" sz="2600">
                <a:solidFill>
                  <a:srgbClr val="434343"/>
                </a:solidFill>
              </a:rPr>
              <a:t>BatchNorm in the </a:t>
            </a:r>
            <a:r>
              <a:rPr lang="zh-CN" sz="2600">
                <a:solidFill>
                  <a:srgbClr val="434343"/>
                </a:solidFill>
              </a:rPr>
              <a:t>Auxiliary</a:t>
            </a:r>
            <a:r>
              <a:rPr lang="zh-CN" sz="2600">
                <a:solidFill>
                  <a:srgbClr val="434343"/>
                </a:solidFill>
              </a:rPr>
              <a:t> Classifiers - technique for training very deep neural networks that standardizes the inputs to a layer for each mini-batch. </a:t>
            </a:r>
            <a:endParaRPr sz="2600">
              <a:solidFill>
                <a:srgbClr val="434343"/>
              </a:solidFill>
            </a:endParaRPr>
          </a:p>
          <a:p>
            <a:pPr indent="0" lvl="0" marL="457200" rtl="0" algn="just">
              <a:spcBef>
                <a:spcPts val="0"/>
              </a:spcBef>
              <a:spcAft>
                <a:spcPts val="0"/>
              </a:spcAft>
              <a:buNone/>
            </a:pPr>
            <a:r>
              <a:t/>
            </a:r>
            <a:endParaRPr sz="2600">
              <a:solidFill>
                <a:srgbClr val="434343"/>
              </a:solidFill>
            </a:endParaRPr>
          </a:p>
          <a:p>
            <a:pPr indent="-393700" lvl="0" marL="457200" rtl="0" algn="just">
              <a:spcBef>
                <a:spcPts val="0"/>
              </a:spcBef>
              <a:spcAft>
                <a:spcPts val="0"/>
              </a:spcAft>
              <a:buClr>
                <a:srgbClr val="434343"/>
              </a:buClr>
              <a:buSzPts val="2600"/>
              <a:buChar char="●"/>
            </a:pPr>
            <a:r>
              <a:rPr lang="zh-CN" sz="2600">
                <a:solidFill>
                  <a:srgbClr val="434343"/>
                </a:solidFill>
              </a:rPr>
              <a:t>Label Smoothing - Type of regularizing component added to the loss formula that prevents the network from becoming too confident about a class. Prevents </a:t>
            </a:r>
            <a:r>
              <a:rPr lang="zh-CN" sz="2600">
                <a:solidFill>
                  <a:srgbClr val="434343"/>
                </a:solidFill>
              </a:rPr>
              <a:t>overfitting</a:t>
            </a:r>
            <a:r>
              <a:rPr lang="zh-CN" sz="2600">
                <a:solidFill>
                  <a:srgbClr val="434343"/>
                </a:solidFill>
              </a:rPr>
              <a:t>.</a:t>
            </a:r>
            <a:endParaRPr sz="2600">
              <a:solidFill>
                <a:srgbClr val="434343"/>
              </a:solidFill>
            </a:endParaRPr>
          </a:p>
        </p:txBody>
      </p:sp>
      <p:sp>
        <p:nvSpPr>
          <p:cNvPr id="448" name="Google Shape;448;g6bd0f91e44_1_30"/>
          <p:cNvSpPr txBox="1"/>
          <p:nvPr/>
        </p:nvSpPr>
        <p:spPr>
          <a:xfrm>
            <a:off x="7001375" y="1720475"/>
            <a:ext cx="4946400" cy="45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2600">
                <a:solidFill>
                  <a:srgbClr val="434343"/>
                </a:solidFill>
              </a:rPr>
              <a:t>Bach Size:</a:t>
            </a:r>
            <a:r>
              <a:rPr lang="zh-CN" sz="2600">
                <a:solidFill>
                  <a:srgbClr val="434343"/>
                </a:solidFill>
              </a:rPr>
              <a:t> 32</a:t>
            </a:r>
            <a:endParaRPr sz="2600">
              <a:solidFill>
                <a:srgbClr val="434343"/>
              </a:solidFill>
            </a:endParaRPr>
          </a:p>
          <a:p>
            <a:pPr indent="0" lvl="0" marL="0" rtl="0" algn="l">
              <a:spcBef>
                <a:spcPts val="0"/>
              </a:spcBef>
              <a:spcAft>
                <a:spcPts val="0"/>
              </a:spcAft>
              <a:buNone/>
            </a:pPr>
            <a:r>
              <a:t/>
            </a:r>
            <a:endParaRPr sz="2600">
              <a:solidFill>
                <a:srgbClr val="434343"/>
              </a:solidFill>
            </a:endParaRPr>
          </a:p>
          <a:p>
            <a:pPr indent="0" lvl="0" marL="0" rtl="0" algn="l">
              <a:spcBef>
                <a:spcPts val="0"/>
              </a:spcBef>
              <a:spcAft>
                <a:spcPts val="0"/>
              </a:spcAft>
              <a:buNone/>
            </a:pPr>
            <a:r>
              <a:rPr b="1" lang="zh-CN" sz="2600">
                <a:solidFill>
                  <a:srgbClr val="434343"/>
                </a:solidFill>
              </a:rPr>
              <a:t>Learning Rate:</a:t>
            </a:r>
            <a:r>
              <a:rPr lang="zh-CN" sz="2600">
                <a:solidFill>
                  <a:srgbClr val="434343"/>
                </a:solidFill>
              </a:rPr>
              <a:t> 5e-4</a:t>
            </a:r>
            <a:endParaRPr sz="2600">
              <a:solidFill>
                <a:srgbClr val="434343"/>
              </a:solidFill>
            </a:endParaRPr>
          </a:p>
          <a:p>
            <a:pPr indent="0" lvl="0" marL="0" rtl="0" algn="l">
              <a:spcBef>
                <a:spcPts val="0"/>
              </a:spcBef>
              <a:spcAft>
                <a:spcPts val="0"/>
              </a:spcAft>
              <a:buNone/>
            </a:pPr>
            <a:r>
              <a:t/>
            </a:r>
            <a:endParaRPr sz="2600">
              <a:solidFill>
                <a:srgbClr val="434343"/>
              </a:solidFill>
            </a:endParaRPr>
          </a:p>
          <a:p>
            <a:pPr indent="0" lvl="0" marL="0" rtl="0" algn="l">
              <a:spcBef>
                <a:spcPts val="0"/>
              </a:spcBef>
              <a:spcAft>
                <a:spcPts val="0"/>
              </a:spcAft>
              <a:buNone/>
            </a:pPr>
            <a:r>
              <a:rPr b="1" lang="zh-CN" sz="2600">
                <a:solidFill>
                  <a:srgbClr val="434343"/>
                </a:solidFill>
              </a:rPr>
              <a:t>Optimizer:</a:t>
            </a:r>
            <a:r>
              <a:rPr lang="zh-CN" sz="2600">
                <a:solidFill>
                  <a:srgbClr val="434343"/>
                </a:solidFill>
              </a:rPr>
              <a:t> Adam</a:t>
            </a:r>
            <a:endParaRPr sz="2600">
              <a:solidFill>
                <a:srgbClr val="434343"/>
              </a:solidFill>
            </a:endParaRPr>
          </a:p>
          <a:p>
            <a:pPr indent="0" lvl="0" marL="0" rtl="0" algn="l">
              <a:spcBef>
                <a:spcPts val="0"/>
              </a:spcBef>
              <a:spcAft>
                <a:spcPts val="0"/>
              </a:spcAft>
              <a:buNone/>
            </a:pPr>
            <a:r>
              <a:t/>
            </a:r>
            <a:endParaRPr sz="2600">
              <a:solidFill>
                <a:srgbClr val="434343"/>
              </a:solidFill>
            </a:endParaRPr>
          </a:p>
          <a:p>
            <a:pPr indent="0" lvl="0" marL="0" rtl="0" algn="l">
              <a:spcBef>
                <a:spcPts val="0"/>
              </a:spcBef>
              <a:spcAft>
                <a:spcPts val="0"/>
              </a:spcAft>
              <a:buNone/>
            </a:pPr>
            <a:r>
              <a:rPr b="1" lang="zh-CN" sz="2600">
                <a:solidFill>
                  <a:srgbClr val="434343"/>
                </a:solidFill>
              </a:rPr>
              <a:t>Evaluation Metric: </a:t>
            </a:r>
            <a:r>
              <a:rPr lang="zh-CN" sz="2600">
                <a:solidFill>
                  <a:srgbClr val="434343"/>
                </a:solidFill>
              </a:rPr>
              <a:t>Weighted Log Loss</a:t>
            </a:r>
            <a:endParaRPr sz="2600">
              <a:solidFill>
                <a:srgbClr val="434343"/>
              </a:solidFill>
            </a:endParaRPr>
          </a:p>
          <a:p>
            <a:pPr indent="0" lvl="0" marL="0" rtl="0" algn="l">
              <a:spcBef>
                <a:spcPts val="0"/>
              </a:spcBef>
              <a:spcAft>
                <a:spcPts val="0"/>
              </a:spcAft>
              <a:buNone/>
            </a:pPr>
            <a:r>
              <a:t/>
            </a:r>
            <a:endParaRPr sz="2600">
              <a:solidFill>
                <a:srgbClr val="434343"/>
              </a:solidFill>
            </a:endParaRPr>
          </a:p>
          <a:p>
            <a:pPr indent="0" lvl="0" marL="0" rtl="0" algn="l">
              <a:spcBef>
                <a:spcPts val="0"/>
              </a:spcBef>
              <a:spcAft>
                <a:spcPts val="0"/>
              </a:spcAft>
              <a:buNone/>
            </a:pPr>
            <a:r>
              <a:rPr b="1" lang="zh-CN" sz="2600">
                <a:solidFill>
                  <a:srgbClr val="434343"/>
                </a:solidFill>
              </a:rPr>
              <a:t># of Epochs: </a:t>
            </a:r>
            <a:r>
              <a:rPr lang="zh-CN" sz="2600">
                <a:solidFill>
                  <a:srgbClr val="434343"/>
                </a:solidFill>
              </a:rPr>
              <a:t> 10</a:t>
            </a:r>
            <a:endParaRPr sz="2600">
              <a:solidFill>
                <a:srgbClr val="434343"/>
              </a:solidFill>
            </a:endParaRPr>
          </a:p>
        </p:txBody>
      </p:sp>
      <p:cxnSp>
        <p:nvCxnSpPr>
          <p:cNvPr id="449" name="Google Shape;449;g6bd0f91e44_1_30"/>
          <p:cNvCxnSpPr/>
          <p:nvPr/>
        </p:nvCxnSpPr>
        <p:spPr>
          <a:xfrm>
            <a:off x="6810375" y="1285875"/>
            <a:ext cx="23700" cy="5214900"/>
          </a:xfrm>
          <a:prstGeom prst="straightConnector1">
            <a:avLst/>
          </a:prstGeom>
          <a:noFill/>
          <a:ln cap="flat" cmpd="sng" w="38100">
            <a:solidFill>
              <a:srgbClr val="64B5C0"/>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pic>
        <p:nvPicPr>
          <p:cNvPr id="454" name="Google Shape;454;g7a6ef90dd2_0_71"/>
          <p:cNvPicPr preferRelativeResize="0"/>
          <p:nvPr/>
        </p:nvPicPr>
        <p:blipFill rotWithShape="1">
          <a:blip r:embed="rId3">
            <a:alphaModFix/>
          </a:blip>
          <a:srcRect b="1243" l="650" r="2205" t="3816"/>
          <a:stretch/>
        </p:blipFill>
        <p:spPr>
          <a:xfrm>
            <a:off x="0" y="0"/>
            <a:ext cx="12192001" cy="6858000"/>
          </a:xfrm>
          <a:prstGeom prst="rect">
            <a:avLst/>
          </a:prstGeom>
          <a:noFill/>
          <a:ln>
            <a:noFill/>
          </a:ln>
        </p:spPr>
      </p:pic>
      <p:sp>
        <p:nvSpPr>
          <p:cNvPr id="455" name="Google Shape;455;g7a6ef90dd2_0_71"/>
          <p:cNvSpPr/>
          <p:nvPr/>
        </p:nvSpPr>
        <p:spPr>
          <a:xfrm>
            <a:off x="4855122" y="143706"/>
            <a:ext cx="24819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CN" sz="2400">
                <a:solidFill>
                  <a:srgbClr val="61B5C0"/>
                </a:solidFill>
                <a:latin typeface="Microsoft Yahei"/>
                <a:ea typeface="Microsoft Yahei"/>
                <a:cs typeface="Microsoft Yahei"/>
                <a:sym typeface="Microsoft Yahei"/>
              </a:rPr>
              <a:t>Model Evaluation</a:t>
            </a:r>
            <a:endParaRPr b="1" sz="2400">
              <a:solidFill>
                <a:srgbClr val="61B5C0"/>
              </a:solidFill>
              <a:latin typeface="Microsoft Yahei"/>
              <a:ea typeface="Microsoft Yahei"/>
              <a:cs typeface="Microsoft Yahei"/>
              <a:sym typeface="Microsoft Yahei"/>
            </a:endParaRPr>
          </a:p>
        </p:txBody>
      </p:sp>
      <p:pic>
        <p:nvPicPr>
          <p:cNvPr id="456" name="Google Shape;456;g7a6ef90dd2_0_71"/>
          <p:cNvPicPr preferRelativeResize="0"/>
          <p:nvPr/>
        </p:nvPicPr>
        <p:blipFill rotWithShape="1">
          <a:blip r:embed="rId4">
            <a:alphaModFix/>
          </a:blip>
          <a:srcRect b="0" l="0" r="0" t="50000"/>
          <a:stretch/>
        </p:blipFill>
        <p:spPr>
          <a:xfrm>
            <a:off x="5552575" y="-1"/>
            <a:ext cx="1081829" cy="156833"/>
          </a:xfrm>
          <a:custGeom>
            <a:rect b="b" l="l" r="r" t="t"/>
            <a:pathLst>
              <a:path extrusionOk="0" h="1792380" w="4121253">
                <a:moveTo>
                  <a:pt x="0" y="0"/>
                </a:moveTo>
                <a:lnTo>
                  <a:pt x="4121253" y="0"/>
                </a:lnTo>
                <a:lnTo>
                  <a:pt x="4121253" y="1792380"/>
                </a:lnTo>
                <a:lnTo>
                  <a:pt x="0" y="1792380"/>
                </a:lnTo>
                <a:close/>
              </a:path>
            </a:pathLst>
          </a:custGeom>
          <a:noFill/>
          <a:ln>
            <a:noFill/>
          </a:ln>
        </p:spPr>
      </p:pic>
      <p:sp>
        <p:nvSpPr>
          <p:cNvPr id="457" name="Google Shape;457;g7a6ef90dd2_0_71"/>
          <p:cNvSpPr/>
          <p:nvPr/>
        </p:nvSpPr>
        <p:spPr>
          <a:xfrm>
            <a:off x="6907184" y="2667735"/>
            <a:ext cx="2172177" cy="2174802"/>
          </a:xfrm>
          <a:custGeom>
            <a:rect b="b" l="l" r="r" t="t"/>
            <a:pathLst>
              <a:path extrusionOk="0" h="1024" w="1023">
                <a:moveTo>
                  <a:pt x="511" y="0"/>
                </a:moveTo>
                <a:cubicBezTo>
                  <a:pt x="229" y="0"/>
                  <a:pt x="0" y="230"/>
                  <a:pt x="0" y="512"/>
                </a:cubicBezTo>
                <a:cubicBezTo>
                  <a:pt x="0" y="794"/>
                  <a:pt x="229" y="1024"/>
                  <a:pt x="511" y="1024"/>
                </a:cubicBezTo>
                <a:cubicBezTo>
                  <a:pt x="794" y="1024"/>
                  <a:pt x="1023" y="794"/>
                  <a:pt x="1023" y="512"/>
                </a:cubicBezTo>
                <a:cubicBezTo>
                  <a:pt x="1023" y="230"/>
                  <a:pt x="794" y="0"/>
                  <a:pt x="511" y="0"/>
                </a:cubicBezTo>
                <a:moveTo>
                  <a:pt x="511" y="939"/>
                </a:moveTo>
                <a:cubicBezTo>
                  <a:pt x="276" y="939"/>
                  <a:pt x="85" y="747"/>
                  <a:pt x="85" y="512"/>
                </a:cubicBezTo>
                <a:cubicBezTo>
                  <a:pt x="85" y="277"/>
                  <a:pt x="276" y="85"/>
                  <a:pt x="511" y="85"/>
                </a:cubicBezTo>
                <a:cubicBezTo>
                  <a:pt x="747" y="85"/>
                  <a:pt x="938" y="277"/>
                  <a:pt x="938" y="512"/>
                </a:cubicBezTo>
                <a:cubicBezTo>
                  <a:pt x="938" y="747"/>
                  <a:pt x="747" y="939"/>
                  <a:pt x="511" y="939"/>
                </a:cubicBez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8" name="Google Shape;458;g7a6ef90dd2_0_71"/>
          <p:cNvSpPr/>
          <p:nvPr/>
        </p:nvSpPr>
        <p:spPr>
          <a:xfrm>
            <a:off x="7629056" y="3392231"/>
            <a:ext cx="728434" cy="725809"/>
          </a:xfrm>
          <a:custGeom>
            <a:rect b="b" l="l" r="r" t="t"/>
            <a:pathLst>
              <a:path extrusionOk="0" h="342" w="343">
                <a:moveTo>
                  <a:pt x="171" y="0"/>
                </a:moveTo>
                <a:cubicBezTo>
                  <a:pt x="77" y="0"/>
                  <a:pt x="0" y="77"/>
                  <a:pt x="0" y="171"/>
                </a:cubicBezTo>
                <a:cubicBezTo>
                  <a:pt x="0" y="265"/>
                  <a:pt x="77" y="342"/>
                  <a:pt x="171" y="342"/>
                </a:cubicBezTo>
                <a:cubicBezTo>
                  <a:pt x="266" y="342"/>
                  <a:pt x="343" y="265"/>
                  <a:pt x="343" y="171"/>
                </a:cubicBezTo>
                <a:cubicBezTo>
                  <a:pt x="343" y="77"/>
                  <a:pt x="266" y="0"/>
                  <a:pt x="171" y="0"/>
                </a:cubicBezTo>
                <a:moveTo>
                  <a:pt x="171" y="257"/>
                </a:moveTo>
                <a:cubicBezTo>
                  <a:pt x="124" y="257"/>
                  <a:pt x="85" y="219"/>
                  <a:pt x="85" y="171"/>
                </a:cubicBezTo>
                <a:cubicBezTo>
                  <a:pt x="85" y="123"/>
                  <a:pt x="124" y="85"/>
                  <a:pt x="171" y="85"/>
                </a:cubicBezTo>
                <a:cubicBezTo>
                  <a:pt x="219" y="85"/>
                  <a:pt x="258" y="123"/>
                  <a:pt x="258" y="171"/>
                </a:cubicBezTo>
                <a:cubicBezTo>
                  <a:pt x="258" y="219"/>
                  <a:pt x="219" y="257"/>
                  <a:pt x="171" y="257"/>
                </a:cubicBez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9" name="Google Shape;459;g7a6ef90dd2_0_71"/>
          <p:cNvSpPr/>
          <p:nvPr/>
        </p:nvSpPr>
        <p:spPr>
          <a:xfrm>
            <a:off x="7905992" y="3740042"/>
            <a:ext cx="27562" cy="13125"/>
          </a:xfrm>
          <a:custGeom>
            <a:rect b="b" l="l" r="r" t="t"/>
            <a:pathLst>
              <a:path extrusionOk="0" h="10" w="21">
                <a:moveTo>
                  <a:pt x="11" y="0"/>
                </a:moveTo>
                <a:lnTo>
                  <a:pt x="0" y="10"/>
                </a:lnTo>
                <a:lnTo>
                  <a:pt x="21" y="10"/>
                </a:lnTo>
                <a:lnTo>
                  <a:pt x="11"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0" name="Google Shape;460;g7a6ef90dd2_0_71"/>
          <p:cNvSpPr/>
          <p:nvPr/>
        </p:nvSpPr>
        <p:spPr>
          <a:xfrm>
            <a:off x="6745748" y="2774047"/>
            <a:ext cx="0" cy="0"/>
          </a:xfrm>
          <a:custGeom>
            <a:rect b="b" l="l" r="r" t="t"/>
            <a:pathLst>
              <a:path extrusionOk="0" h="120000" w="120000">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DBCB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1" name="Google Shape;461;g7a6ef90dd2_0_71"/>
          <p:cNvSpPr txBox="1"/>
          <p:nvPr/>
        </p:nvSpPr>
        <p:spPr>
          <a:xfrm>
            <a:off x="959300" y="1420700"/>
            <a:ext cx="8511300" cy="12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p:txBody>
      </p:sp>
      <p:sp>
        <p:nvSpPr>
          <p:cNvPr id="462" name="Google Shape;462;g7a6ef90dd2_0_71"/>
          <p:cNvSpPr txBox="1"/>
          <p:nvPr/>
        </p:nvSpPr>
        <p:spPr>
          <a:xfrm>
            <a:off x="959300" y="3041200"/>
            <a:ext cx="5303400" cy="349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2600">
                <a:solidFill>
                  <a:srgbClr val="434343"/>
                </a:solidFill>
              </a:rPr>
              <a:t>CNN</a:t>
            </a:r>
            <a:endParaRPr b="1" sz="2600">
              <a:solidFill>
                <a:srgbClr val="434343"/>
              </a:solidFill>
            </a:endParaRPr>
          </a:p>
          <a:p>
            <a:pPr indent="0" lvl="0" marL="0" rtl="0" algn="l">
              <a:lnSpc>
                <a:spcPct val="115000"/>
              </a:lnSpc>
              <a:spcBef>
                <a:spcPts val="0"/>
              </a:spcBef>
              <a:spcAft>
                <a:spcPts val="0"/>
              </a:spcAft>
              <a:buClr>
                <a:schemeClr val="dk1"/>
              </a:buClr>
              <a:buSzPts val="1100"/>
              <a:buFont typeface="Arial"/>
              <a:buNone/>
            </a:pPr>
            <a:r>
              <a:t/>
            </a:r>
            <a:endParaRPr b="1" sz="2600">
              <a:solidFill>
                <a:srgbClr val="434343"/>
              </a:solidFill>
            </a:endParaRPr>
          </a:p>
          <a:p>
            <a:pPr indent="0" lvl="0" marL="0" rtl="0" algn="l">
              <a:lnSpc>
                <a:spcPct val="115000"/>
              </a:lnSpc>
              <a:spcBef>
                <a:spcPts val="0"/>
              </a:spcBef>
              <a:spcAft>
                <a:spcPts val="0"/>
              </a:spcAft>
              <a:buClr>
                <a:schemeClr val="dk1"/>
              </a:buClr>
              <a:buSzPts val="1100"/>
              <a:buFont typeface="Arial"/>
              <a:buNone/>
            </a:pPr>
            <a:r>
              <a:rPr lang="zh-CN" sz="2400">
                <a:solidFill>
                  <a:srgbClr val="434343"/>
                </a:solidFill>
              </a:rPr>
              <a:t>Weighted Log Loss (Validation) : ~0.3</a:t>
            </a:r>
            <a:endParaRPr sz="2400">
              <a:solidFill>
                <a:srgbClr val="434343"/>
              </a:solidFill>
            </a:endParaRPr>
          </a:p>
          <a:p>
            <a:pPr indent="0" lvl="0" marL="0" rtl="0" algn="l">
              <a:lnSpc>
                <a:spcPct val="115000"/>
              </a:lnSpc>
              <a:spcBef>
                <a:spcPts val="0"/>
              </a:spcBef>
              <a:spcAft>
                <a:spcPts val="0"/>
              </a:spcAft>
              <a:buNone/>
            </a:pPr>
            <a:r>
              <a:t/>
            </a:r>
            <a:endParaRPr sz="2400">
              <a:solidFill>
                <a:srgbClr val="434343"/>
              </a:solidFill>
            </a:endParaRPr>
          </a:p>
        </p:txBody>
      </p:sp>
      <p:sp>
        <p:nvSpPr>
          <p:cNvPr id="463" name="Google Shape;463;g7a6ef90dd2_0_71"/>
          <p:cNvSpPr txBox="1"/>
          <p:nvPr/>
        </p:nvSpPr>
        <p:spPr>
          <a:xfrm>
            <a:off x="6750500" y="2965000"/>
            <a:ext cx="5132100" cy="349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2600">
                <a:solidFill>
                  <a:srgbClr val="434343"/>
                </a:solidFill>
              </a:rPr>
              <a:t>Inception V3</a:t>
            </a:r>
            <a:endParaRPr b="1" sz="2600">
              <a:solidFill>
                <a:srgbClr val="434343"/>
              </a:solidFill>
            </a:endParaRPr>
          </a:p>
          <a:p>
            <a:pPr indent="0" lvl="0" marL="0" rtl="0" algn="l">
              <a:spcBef>
                <a:spcPts val="0"/>
              </a:spcBef>
              <a:spcAft>
                <a:spcPts val="0"/>
              </a:spcAft>
              <a:buNone/>
            </a:pPr>
            <a:r>
              <a:t/>
            </a:r>
            <a:endParaRPr sz="2400">
              <a:solidFill>
                <a:srgbClr val="434343"/>
              </a:solidFill>
            </a:endParaRPr>
          </a:p>
          <a:p>
            <a:pPr indent="0" lvl="0" marL="0" rtl="0" algn="l">
              <a:lnSpc>
                <a:spcPct val="115000"/>
              </a:lnSpc>
              <a:spcBef>
                <a:spcPts val="0"/>
              </a:spcBef>
              <a:spcAft>
                <a:spcPts val="0"/>
              </a:spcAft>
              <a:buNone/>
            </a:pPr>
            <a:r>
              <a:rPr lang="zh-CN" sz="2400">
                <a:solidFill>
                  <a:srgbClr val="434343"/>
                </a:solidFill>
              </a:rPr>
              <a:t>Weighted Log Loss (Validation) : 0.0618</a:t>
            </a:r>
            <a:endParaRPr sz="2400">
              <a:solidFill>
                <a:srgbClr val="434343"/>
              </a:solidFill>
            </a:endParaRPr>
          </a:p>
          <a:p>
            <a:pPr indent="0" lvl="0" marL="0" rtl="0" algn="l">
              <a:lnSpc>
                <a:spcPct val="115000"/>
              </a:lnSpc>
              <a:spcBef>
                <a:spcPts val="0"/>
              </a:spcBef>
              <a:spcAft>
                <a:spcPts val="0"/>
              </a:spcAft>
              <a:buNone/>
            </a:pPr>
            <a:r>
              <a:t/>
            </a:r>
            <a:endParaRPr sz="2400">
              <a:solidFill>
                <a:srgbClr val="434343"/>
              </a:solidFill>
            </a:endParaRPr>
          </a:p>
          <a:p>
            <a:pPr indent="0" lvl="0" marL="0" rtl="0" algn="l">
              <a:lnSpc>
                <a:spcPct val="115000"/>
              </a:lnSpc>
              <a:spcBef>
                <a:spcPts val="0"/>
              </a:spcBef>
              <a:spcAft>
                <a:spcPts val="0"/>
              </a:spcAft>
              <a:buNone/>
            </a:pPr>
            <a:r>
              <a:rPr lang="zh-CN" sz="2400">
                <a:solidFill>
                  <a:srgbClr val="434343"/>
                </a:solidFill>
              </a:rPr>
              <a:t>Weighted Log Loss (Test) : 0.2715</a:t>
            </a:r>
            <a:endParaRPr sz="2400">
              <a:solidFill>
                <a:srgbClr val="434343"/>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pic>
        <p:nvPicPr>
          <p:cNvPr id="468" name="Google Shape;468;p14"/>
          <p:cNvPicPr preferRelativeResize="0"/>
          <p:nvPr/>
        </p:nvPicPr>
        <p:blipFill rotWithShape="1">
          <a:blip r:embed="rId3">
            <a:alphaModFix/>
          </a:blip>
          <a:srcRect b="0" l="0" r="0" t="0"/>
          <a:stretch/>
        </p:blipFill>
        <p:spPr>
          <a:xfrm>
            <a:off x="-53947" y="-238869"/>
            <a:ext cx="12550140" cy="7223759"/>
          </a:xfrm>
          <a:prstGeom prst="rect">
            <a:avLst/>
          </a:prstGeom>
          <a:noFill/>
          <a:ln>
            <a:noFill/>
          </a:ln>
        </p:spPr>
      </p:pic>
      <p:grpSp>
        <p:nvGrpSpPr>
          <p:cNvPr id="469" name="Google Shape;469;p14"/>
          <p:cNvGrpSpPr/>
          <p:nvPr/>
        </p:nvGrpSpPr>
        <p:grpSpPr>
          <a:xfrm>
            <a:off x="3830695" y="2265015"/>
            <a:ext cx="4668000" cy="2215991"/>
            <a:chOff x="4338017" y="3648334"/>
            <a:chExt cx="4668000" cy="2215991"/>
          </a:xfrm>
        </p:grpSpPr>
        <p:sp>
          <p:nvSpPr>
            <p:cNvPr id="470" name="Google Shape;470;p14"/>
            <p:cNvSpPr txBox="1"/>
            <p:nvPr/>
          </p:nvSpPr>
          <p:spPr>
            <a:xfrm>
              <a:off x="4338017" y="4911132"/>
              <a:ext cx="46680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CN" sz="2400">
                  <a:solidFill>
                    <a:srgbClr val="61B5C0"/>
                  </a:solidFill>
                  <a:latin typeface="Microsoft Yahei"/>
                  <a:ea typeface="Microsoft Yahei"/>
                  <a:cs typeface="Microsoft Yahei"/>
                  <a:sym typeface="Microsoft Yahei"/>
                </a:rPr>
                <a:t>Model Explanability</a:t>
              </a:r>
              <a:endParaRPr b="1" sz="2400">
                <a:solidFill>
                  <a:srgbClr val="61B5C0"/>
                </a:solidFill>
                <a:latin typeface="Microsoft Yahei"/>
                <a:ea typeface="Microsoft Yahei"/>
                <a:cs typeface="Microsoft Yahei"/>
                <a:sym typeface="Microsoft Yahei"/>
              </a:endParaRPr>
            </a:p>
          </p:txBody>
        </p:sp>
        <p:sp>
          <p:nvSpPr>
            <p:cNvPr id="471" name="Google Shape;471;p14"/>
            <p:cNvSpPr txBox="1"/>
            <p:nvPr/>
          </p:nvSpPr>
          <p:spPr>
            <a:xfrm>
              <a:off x="4444777" y="3648334"/>
              <a:ext cx="1295400" cy="221599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zh-CN" sz="13800">
                  <a:solidFill>
                    <a:srgbClr val="5DB6C3"/>
                  </a:solidFill>
                  <a:latin typeface="Calibri"/>
                  <a:ea typeface="Calibri"/>
                  <a:cs typeface="Calibri"/>
                  <a:sym typeface="Calibri"/>
                </a:rPr>
                <a:t>P</a:t>
              </a:r>
              <a:endParaRPr sz="13800">
                <a:solidFill>
                  <a:srgbClr val="5DB6C3"/>
                </a:solidFill>
                <a:latin typeface="Calibri"/>
                <a:ea typeface="Calibri"/>
                <a:cs typeface="Calibri"/>
                <a:sym typeface="Calibri"/>
              </a:endParaRPr>
            </a:p>
          </p:txBody>
        </p:sp>
        <p:sp>
          <p:nvSpPr>
            <p:cNvPr id="472" name="Google Shape;472;p14"/>
            <p:cNvSpPr txBox="1"/>
            <p:nvPr/>
          </p:nvSpPr>
          <p:spPr>
            <a:xfrm>
              <a:off x="5541899" y="4511040"/>
              <a:ext cx="133217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2000">
                  <a:solidFill>
                    <a:srgbClr val="5DB6C3"/>
                  </a:solidFill>
                  <a:latin typeface="Calibri"/>
                  <a:ea typeface="Calibri"/>
                  <a:cs typeface="Calibri"/>
                  <a:sym typeface="Calibri"/>
                </a:rPr>
                <a:t>art 05</a:t>
              </a:r>
              <a:endParaRPr b="1" sz="2000">
                <a:solidFill>
                  <a:srgbClr val="5DB6C3"/>
                </a:solidFill>
                <a:latin typeface="Calibri"/>
                <a:ea typeface="Calibri"/>
                <a:cs typeface="Calibri"/>
                <a:sym typeface="Calibri"/>
              </a:endParaRPr>
            </a:p>
          </p:txBody>
        </p:sp>
      </p:grpSp>
      <p:grpSp>
        <p:nvGrpSpPr>
          <p:cNvPr id="473" name="Google Shape;473;p14"/>
          <p:cNvGrpSpPr/>
          <p:nvPr/>
        </p:nvGrpSpPr>
        <p:grpSpPr>
          <a:xfrm>
            <a:off x="7594258" y="2734342"/>
            <a:ext cx="1468169" cy="1277337"/>
            <a:chOff x="7594258" y="2734342"/>
            <a:chExt cx="1468169" cy="1277337"/>
          </a:xfrm>
        </p:grpSpPr>
        <p:grpSp>
          <p:nvGrpSpPr>
            <p:cNvPr id="474" name="Google Shape;474;p14"/>
            <p:cNvGrpSpPr/>
            <p:nvPr/>
          </p:nvGrpSpPr>
          <p:grpSpPr>
            <a:xfrm>
              <a:off x="7594258" y="2734342"/>
              <a:ext cx="1468169" cy="1277337"/>
              <a:chOff x="3798124" y="1016405"/>
              <a:chExt cx="4588132" cy="3991769"/>
            </a:xfrm>
          </p:grpSpPr>
          <p:sp>
            <p:nvSpPr>
              <p:cNvPr id="475" name="Google Shape;475;p14"/>
              <p:cNvSpPr/>
              <p:nvPr/>
            </p:nvSpPr>
            <p:spPr>
              <a:xfrm>
                <a:off x="3801081" y="1026752"/>
                <a:ext cx="4582220" cy="3970271"/>
              </a:xfrm>
              <a:custGeom>
                <a:rect b="b" l="l" r="r" t="t"/>
                <a:pathLst>
                  <a:path extrusionOk="0" h="2686" w="3100">
                    <a:moveTo>
                      <a:pt x="2326" y="0"/>
                    </a:moveTo>
                    <a:lnTo>
                      <a:pt x="3100" y="1344"/>
                    </a:lnTo>
                    <a:lnTo>
                      <a:pt x="2326" y="2686"/>
                    </a:lnTo>
                    <a:lnTo>
                      <a:pt x="774" y="2686"/>
                    </a:lnTo>
                    <a:lnTo>
                      <a:pt x="0" y="1344"/>
                    </a:lnTo>
                    <a:lnTo>
                      <a:pt x="774" y="0"/>
                    </a:lnTo>
                    <a:lnTo>
                      <a:pt x="2326" y="0"/>
                    </a:lnTo>
                    <a:close/>
                  </a:path>
                </a:pathLst>
              </a:custGeom>
              <a:solidFill>
                <a:srgbClr val="5DB6C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6" name="Google Shape;476;p14"/>
              <p:cNvSpPr/>
              <p:nvPr/>
            </p:nvSpPr>
            <p:spPr>
              <a:xfrm>
                <a:off x="4946668" y="1029745"/>
                <a:ext cx="3439588" cy="1986823"/>
              </a:xfrm>
              <a:custGeom>
                <a:rect b="b" l="l" r="r" t="t"/>
                <a:pathLst>
                  <a:path extrusionOk="0" h="1968" w="3407">
                    <a:moveTo>
                      <a:pt x="2273" y="0"/>
                    </a:moveTo>
                    <a:lnTo>
                      <a:pt x="0" y="0"/>
                    </a:lnTo>
                    <a:lnTo>
                      <a:pt x="3407" y="1968"/>
                    </a:lnTo>
                    <a:lnTo>
                      <a:pt x="2273" y="0"/>
                    </a:lnTo>
                    <a:close/>
                  </a:path>
                </a:pathLst>
              </a:custGeom>
              <a:solidFill>
                <a:srgbClr val="FFFFFF">
                  <a:alpha val="2196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7" name="Google Shape;477;p14"/>
              <p:cNvSpPr/>
              <p:nvPr/>
            </p:nvSpPr>
            <p:spPr>
              <a:xfrm>
                <a:off x="3800811" y="1028230"/>
                <a:ext cx="3439588" cy="1986823"/>
              </a:xfrm>
              <a:custGeom>
                <a:rect b="b" l="l" r="r" t="t"/>
                <a:pathLst>
                  <a:path extrusionOk="0" h="1968" w="3407">
                    <a:moveTo>
                      <a:pt x="3407" y="0"/>
                    </a:moveTo>
                    <a:lnTo>
                      <a:pt x="1134" y="0"/>
                    </a:lnTo>
                    <a:lnTo>
                      <a:pt x="0" y="1968"/>
                    </a:lnTo>
                    <a:lnTo>
                      <a:pt x="3407" y="0"/>
                    </a:lnTo>
                    <a:close/>
                  </a:path>
                </a:pathLst>
              </a:custGeom>
              <a:solidFill>
                <a:srgbClr val="FFFFFF">
                  <a:alpha val="2196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8" name="Google Shape;478;p14"/>
              <p:cNvSpPr/>
              <p:nvPr/>
            </p:nvSpPr>
            <p:spPr>
              <a:xfrm>
                <a:off x="3800811" y="3024379"/>
                <a:ext cx="3439588" cy="1983795"/>
              </a:xfrm>
              <a:custGeom>
                <a:rect b="b" l="l" r="r" t="t"/>
                <a:pathLst>
                  <a:path extrusionOk="0" h="1965" w="3407">
                    <a:moveTo>
                      <a:pt x="0" y="0"/>
                    </a:moveTo>
                    <a:lnTo>
                      <a:pt x="1134" y="1965"/>
                    </a:lnTo>
                    <a:lnTo>
                      <a:pt x="3407" y="1965"/>
                    </a:lnTo>
                    <a:lnTo>
                      <a:pt x="0" y="0"/>
                    </a:lnTo>
                    <a:close/>
                  </a:path>
                </a:pathLst>
              </a:custGeom>
              <a:solidFill>
                <a:srgbClr val="FFFFFF">
                  <a:alpha val="2196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9" name="Google Shape;479;p14"/>
              <p:cNvSpPr/>
              <p:nvPr/>
            </p:nvSpPr>
            <p:spPr>
              <a:xfrm>
                <a:off x="4946668" y="3016568"/>
                <a:ext cx="3439588" cy="1983795"/>
              </a:xfrm>
              <a:custGeom>
                <a:rect b="b" l="l" r="r" t="t"/>
                <a:pathLst>
                  <a:path extrusionOk="0" h="1965" w="3407">
                    <a:moveTo>
                      <a:pt x="3407" y="0"/>
                    </a:moveTo>
                    <a:lnTo>
                      <a:pt x="0" y="1965"/>
                    </a:lnTo>
                    <a:lnTo>
                      <a:pt x="2273" y="1965"/>
                    </a:lnTo>
                    <a:lnTo>
                      <a:pt x="3407" y="0"/>
                    </a:lnTo>
                    <a:close/>
                  </a:path>
                </a:pathLst>
              </a:custGeom>
              <a:solidFill>
                <a:srgbClr val="FFFFFF">
                  <a:alpha val="2196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0" name="Google Shape;480;p14"/>
              <p:cNvSpPr/>
              <p:nvPr/>
            </p:nvSpPr>
            <p:spPr>
              <a:xfrm>
                <a:off x="3798124" y="1016405"/>
                <a:ext cx="4524573" cy="3915581"/>
              </a:xfrm>
              <a:custGeom>
                <a:rect b="b" l="l" r="r" t="t"/>
                <a:pathLst>
                  <a:path extrusionOk="0" h="2649" w="3061">
                    <a:moveTo>
                      <a:pt x="2297" y="0"/>
                    </a:moveTo>
                    <a:lnTo>
                      <a:pt x="3061" y="1325"/>
                    </a:lnTo>
                    <a:lnTo>
                      <a:pt x="2297" y="2649"/>
                    </a:lnTo>
                    <a:lnTo>
                      <a:pt x="764" y="2649"/>
                    </a:lnTo>
                    <a:lnTo>
                      <a:pt x="0" y="1325"/>
                    </a:lnTo>
                    <a:lnTo>
                      <a:pt x="764" y="0"/>
                    </a:lnTo>
                    <a:lnTo>
                      <a:pt x="229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1" name="Google Shape;481;p14"/>
              <p:cNvSpPr/>
              <p:nvPr/>
            </p:nvSpPr>
            <p:spPr>
              <a:xfrm>
                <a:off x="6059671" y="1016405"/>
                <a:ext cx="2263026" cy="1958530"/>
              </a:xfrm>
              <a:custGeom>
                <a:rect b="b" l="l" r="r" t="t"/>
                <a:pathLst>
                  <a:path extrusionOk="0" h="1325" w="1531">
                    <a:moveTo>
                      <a:pt x="767" y="0"/>
                    </a:moveTo>
                    <a:lnTo>
                      <a:pt x="767" y="0"/>
                    </a:lnTo>
                    <a:lnTo>
                      <a:pt x="0" y="442"/>
                    </a:lnTo>
                    <a:lnTo>
                      <a:pt x="1531" y="1325"/>
                    </a:lnTo>
                    <a:lnTo>
                      <a:pt x="76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2" name="Google Shape;482;p14"/>
              <p:cNvSpPr/>
              <p:nvPr/>
            </p:nvSpPr>
            <p:spPr>
              <a:xfrm>
                <a:off x="3798124" y="2974934"/>
                <a:ext cx="3395277" cy="1957051"/>
              </a:xfrm>
              <a:custGeom>
                <a:rect b="b" l="l" r="r" t="t"/>
                <a:pathLst>
                  <a:path extrusionOk="0" h="1324" w="2297">
                    <a:moveTo>
                      <a:pt x="0" y="0"/>
                    </a:moveTo>
                    <a:lnTo>
                      <a:pt x="764" y="1324"/>
                    </a:lnTo>
                    <a:lnTo>
                      <a:pt x="2297" y="1324"/>
                    </a:lnTo>
                    <a:lnTo>
                      <a:pt x="764" y="1324"/>
                    </a:lnTo>
                    <a:lnTo>
                      <a:pt x="1530" y="882"/>
                    </a:lnTo>
                    <a:lnTo>
                      <a:pt x="0"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3" name="Google Shape;483;p14"/>
              <p:cNvSpPr/>
              <p:nvPr/>
            </p:nvSpPr>
            <p:spPr>
              <a:xfrm>
                <a:off x="6059671" y="2974934"/>
                <a:ext cx="2263026" cy="1957051"/>
              </a:xfrm>
              <a:custGeom>
                <a:rect b="b" l="l" r="r" t="t"/>
                <a:pathLst>
                  <a:path extrusionOk="0" h="1324" w="1531">
                    <a:moveTo>
                      <a:pt x="1531" y="0"/>
                    </a:moveTo>
                    <a:lnTo>
                      <a:pt x="0" y="882"/>
                    </a:lnTo>
                    <a:lnTo>
                      <a:pt x="767" y="1324"/>
                    </a:lnTo>
                    <a:lnTo>
                      <a:pt x="1531"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4" name="Google Shape;484;p14"/>
              <p:cNvSpPr/>
              <p:nvPr/>
            </p:nvSpPr>
            <p:spPr>
              <a:xfrm>
                <a:off x="4927420" y="4278650"/>
                <a:ext cx="2265982" cy="653336"/>
              </a:xfrm>
              <a:custGeom>
                <a:rect b="b" l="l" r="r" t="t"/>
                <a:pathLst>
                  <a:path extrusionOk="0" h="442" w="1533">
                    <a:moveTo>
                      <a:pt x="766" y="0"/>
                    </a:moveTo>
                    <a:lnTo>
                      <a:pt x="0" y="442"/>
                    </a:lnTo>
                    <a:lnTo>
                      <a:pt x="1533" y="442"/>
                    </a:lnTo>
                    <a:lnTo>
                      <a:pt x="766"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5" name="Google Shape;485;p14"/>
              <p:cNvSpPr/>
              <p:nvPr/>
            </p:nvSpPr>
            <p:spPr>
              <a:xfrm>
                <a:off x="3798124" y="1016405"/>
                <a:ext cx="2261547" cy="1958530"/>
              </a:xfrm>
              <a:custGeom>
                <a:rect b="b" l="l" r="r" t="t"/>
                <a:pathLst>
                  <a:path extrusionOk="0" h="1325" w="1530">
                    <a:moveTo>
                      <a:pt x="764" y="0"/>
                    </a:moveTo>
                    <a:lnTo>
                      <a:pt x="764" y="0"/>
                    </a:lnTo>
                    <a:lnTo>
                      <a:pt x="0" y="1325"/>
                    </a:lnTo>
                    <a:lnTo>
                      <a:pt x="1530" y="442"/>
                    </a:lnTo>
                    <a:lnTo>
                      <a:pt x="764"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6" name="Google Shape;486;p14"/>
              <p:cNvSpPr/>
              <p:nvPr/>
            </p:nvSpPr>
            <p:spPr>
              <a:xfrm>
                <a:off x="4927420" y="1016405"/>
                <a:ext cx="2265982" cy="653336"/>
              </a:xfrm>
              <a:custGeom>
                <a:rect b="b" l="l" r="r" t="t"/>
                <a:pathLst>
                  <a:path extrusionOk="0" h="442" w="1533">
                    <a:moveTo>
                      <a:pt x="1533" y="0"/>
                    </a:moveTo>
                    <a:lnTo>
                      <a:pt x="0" y="0"/>
                    </a:lnTo>
                    <a:lnTo>
                      <a:pt x="766" y="442"/>
                    </a:lnTo>
                    <a:lnTo>
                      <a:pt x="1533"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87" name="Google Shape;487;p14"/>
            <p:cNvSpPr/>
            <p:nvPr/>
          </p:nvSpPr>
          <p:spPr>
            <a:xfrm>
              <a:off x="8039951" y="3204569"/>
              <a:ext cx="576782" cy="336883"/>
            </a:xfrm>
            <a:custGeom>
              <a:rect b="b" l="l" r="r" t="t"/>
              <a:pathLst>
                <a:path extrusionOk="0" h="293" w="497">
                  <a:moveTo>
                    <a:pt x="124" y="221"/>
                  </a:moveTo>
                  <a:lnTo>
                    <a:pt x="124" y="221"/>
                  </a:lnTo>
                  <a:cubicBezTo>
                    <a:pt x="124" y="97"/>
                    <a:pt x="124" y="97"/>
                    <a:pt x="124" y="97"/>
                  </a:cubicBezTo>
                  <a:cubicBezTo>
                    <a:pt x="177" y="97"/>
                    <a:pt x="177" y="97"/>
                    <a:pt x="177" y="97"/>
                  </a:cubicBezTo>
                  <a:cubicBezTo>
                    <a:pt x="88" y="0"/>
                    <a:pt x="88" y="0"/>
                    <a:pt x="88" y="0"/>
                  </a:cubicBezTo>
                  <a:cubicBezTo>
                    <a:pt x="0" y="97"/>
                    <a:pt x="0" y="97"/>
                    <a:pt x="0" y="97"/>
                  </a:cubicBezTo>
                  <a:cubicBezTo>
                    <a:pt x="53" y="97"/>
                    <a:pt x="53" y="97"/>
                    <a:pt x="53" y="97"/>
                  </a:cubicBezTo>
                  <a:cubicBezTo>
                    <a:pt x="53" y="248"/>
                    <a:pt x="53" y="248"/>
                    <a:pt x="53" y="248"/>
                  </a:cubicBezTo>
                  <a:cubicBezTo>
                    <a:pt x="53" y="274"/>
                    <a:pt x="71" y="292"/>
                    <a:pt x="97" y="292"/>
                  </a:cubicBezTo>
                  <a:cubicBezTo>
                    <a:pt x="319" y="292"/>
                    <a:pt x="319" y="292"/>
                    <a:pt x="319" y="292"/>
                  </a:cubicBezTo>
                  <a:cubicBezTo>
                    <a:pt x="256" y="221"/>
                    <a:pt x="256" y="221"/>
                    <a:pt x="256" y="221"/>
                  </a:cubicBezTo>
                  <a:lnTo>
                    <a:pt x="124" y="221"/>
                  </a:lnTo>
                  <a:close/>
                  <a:moveTo>
                    <a:pt x="443" y="195"/>
                  </a:moveTo>
                  <a:lnTo>
                    <a:pt x="443" y="195"/>
                  </a:lnTo>
                  <a:cubicBezTo>
                    <a:pt x="443" y="44"/>
                    <a:pt x="443" y="44"/>
                    <a:pt x="443" y="44"/>
                  </a:cubicBezTo>
                  <a:cubicBezTo>
                    <a:pt x="443" y="17"/>
                    <a:pt x="425" y="0"/>
                    <a:pt x="399" y="0"/>
                  </a:cubicBezTo>
                  <a:cubicBezTo>
                    <a:pt x="177" y="0"/>
                    <a:pt x="177" y="0"/>
                    <a:pt x="177" y="0"/>
                  </a:cubicBezTo>
                  <a:cubicBezTo>
                    <a:pt x="239" y="61"/>
                    <a:pt x="239" y="61"/>
                    <a:pt x="239" y="61"/>
                  </a:cubicBezTo>
                  <a:cubicBezTo>
                    <a:pt x="372" y="61"/>
                    <a:pt x="372" y="61"/>
                    <a:pt x="372" y="61"/>
                  </a:cubicBezTo>
                  <a:cubicBezTo>
                    <a:pt x="372" y="195"/>
                    <a:pt x="372" y="195"/>
                    <a:pt x="372" y="195"/>
                  </a:cubicBezTo>
                  <a:cubicBezTo>
                    <a:pt x="319" y="195"/>
                    <a:pt x="319" y="195"/>
                    <a:pt x="319" y="195"/>
                  </a:cubicBezTo>
                  <a:cubicBezTo>
                    <a:pt x="407" y="292"/>
                    <a:pt x="407" y="292"/>
                    <a:pt x="407" y="292"/>
                  </a:cubicBezTo>
                  <a:cubicBezTo>
                    <a:pt x="496" y="195"/>
                    <a:pt x="496" y="195"/>
                    <a:pt x="496" y="195"/>
                  </a:cubicBezTo>
                  <a:lnTo>
                    <a:pt x="443" y="195"/>
                  </a:lnTo>
                  <a:close/>
                </a:path>
              </a:pathLst>
            </a:custGeom>
            <a:solidFill>
              <a:srgbClr val="FFFFFF">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105">
                <a:solidFill>
                  <a:srgbClr val="000000"/>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pic>
        <p:nvPicPr>
          <p:cNvPr id="67" name="Google Shape;67;p3"/>
          <p:cNvPicPr preferRelativeResize="0"/>
          <p:nvPr/>
        </p:nvPicPr>
        <p:blipFill rotWithShape="1">
          <a:blip r:embed="rId3">
            <a:alphaModFix/>
          </a:blip>
          <a:srcRect b="0" l="0" r="0" t="0"/>
          <a:stretch/>
        </p:blipFill>
        <p:spPr>
          <a:xfrm>
            <a:off x="-179070" y="-84049"/>
            <a:ext cx="12550140" cy="7223759"/>
          </a:xfrm>
          <a:prstGeom prst="rect">
            <a:avLst/>
          </a:prstGeom>
          <a:noFill/>
          <a:ln>
            <a:noFill/>
          </a:ln>
        </p:spPr>
      </p:pic>
      <p:grpSp>
        <p:nvGrpSpPr>
          <p:cNvPr id="68" name="Google Shape;68;p3"/>
          <p:cNvGrpSpPr/>
          <p:nvPr/>
        </p:nvGrpSpPr>
        <p:grpSpPr>
          <a:xfrm>
            <a:off x="7594258" y="2734342"/>
            <a:ext cx="1468169" cy="1277337"/>
            <a:chOff x="4860883" y="2189573"/>
            <a:chExt cx="2720481" cy="2366874"/>
          </a:xfrm>
        </p:grpSpPr>
        <p:grpSp>
          <p:nvGrpSpPr>
            <p:cNvPr id="69" name="Google Shape;69;p3"/>
            <p:cNvGrpSpPr/>
            <p:nvPr/>
          </p:nvGrpSpPr>
          <p:grpSpPr>
            <a:xfrm>
              <a:off x="4860883" y="2189573"/>
              <a:ext cx="2720481" cy="2366874"/>
              <a:chOff x="3798124" y="1016405"/>
              <a:chExt cx="4588132" cy="3991769"/>
            </a:xfrm>
          </p:grpSpPr>
          <p:sp>
            <p:nvSpPr>
              <p:cNvPr id="70" name="Google Shape;70;p3"/>
              <p:cNvSpPr/>
              <p:nvPr/>
            </p:nvSpPr>
            <p:spPr>
              <a:xfrm>
                <a:off x="3801081" y="1026752"/>
                <a:ext cx="4582220" cy="3970271"/>
              </a:xfrm>
              <a:custGeom>
                <a:rect b="b" l="l" r="r" t="t"/>
                <a:pathLst>
                  <a:path extrusionOk="0" h="2686" w="3100">
                    <a:moveTo>
                      <a:pt x="2326" y="0"/>
                    </a:moveTo>
                    <a:lnTo>
                      <a:pt x="3100" y="1344"/>
                    </a:lnTo>
                    <a:lnTo>
                      <a:pt x="2326" y="2686"/>
                    </a:lnTo>
                    <a:lnTo>
                      <a:pt x="774" y="2686"/>
                    </a:lnTo>
                    <a:lnTo>
                      <a:pt x="0" y="1344"/>
                    </a:lnTo>
                    <a:lnTo>
                      <a:pt x="774" y="0"/>
                    </a:lnTo>
                    <a:lnTo>
                      <a:pt x="2326" y="0"/>
                    </a:lnTo>
                    <a:close/>
                  </a:path>
                </a:pathLst>
              </a:custGeom>
              <a:solidFill>
                <a:srgbClr val="5DB6C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 name="Google Shape;71;p3"/>
              <p:cNvSpPr/>
              <p:nvPr/>
            </p:nvSpPr>
            <p:spPr>
              <a:xfrm>
                <a:off x="4946668" y="1029745"/>
                <a:ext cx="3439588" cy="1986823"/>
              </a:xfrm>
              <a:custGeom>
                <a:rect b="b" l="l" r="r" t="t"/>
                <a:pathLst>
                  <a:path extrusionOk="0" h="1968" w="3407">
                    <a:moveTo>
                      <a:pt x="2273" y="0"/>
                    </a:moveTo>
                    <a:lnTo>
                      <a:pt x="0" y="0"/>
                    </a:lnTo>
                    <a:lnTo>
                      <a:pt x="3407" y="1968"/>
                    </a:lnTo>
                    <a:lnTo>
                      <a:pt x="2273" y="0"/>
                    </a:lnTo>
                    <a:close/>
                  </a:path>
                </a:pathLst>
              </a:custGeom>
              <a:solidFill>
                <a:srgbClr val="FFFFFF">
                  <a:alpha val="2196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 name="Google Shape;72;p3"/>
              <p:cNvSpPr/>
              <p:nvPr/>
            </p:nvSpPr>
            <p:spPr>
              <a:xfrm>
                <a:off x="3800811" y="1028230"/>
                <a:ext cx="3439588" cy="1986823"/>
              </a:xfrm>
              <a:custGeom>
                <a:rect b="b" l="l" r="r" t="t"/>
                <a:pathLst>
                  <a:path extrusionOk="0" h="1968" w="3407">
                    <a:moveTo>
                      <a:pt x="3407" y="0"/>
                    </a:moveTo>
                    <a:lnTo>
                      <a:pt x="1134" y="0"/>
                    </a:lnTo>
                    <a:lnTo>
                      <a:pt x="0" y="1968"/>
                    </a:lnTo>
                    <a:lnTo>
                      <a:pt x="3407" y="0"/>
                    </a:lnTo>
                    <a:close/>
                  </a:path>
                </a:pathLst>
              </a:custGeom>
              <a:solidFill>
                <a:srgbClr val="FFFFFF">
                  <a:alpha val="2196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 name="Google Shape;73;p3"/>
              <p:cNvSpPr/>
              <p:nvPr/>
            </p:nvSpPr>
            <p:spPr>
              <a:xfrm>
                <a:off x="3800811" y="3024379"/>
                <a:ext cx="3439588" cy="1983795"/>
              </a:xfrm>
              <a:custGeom>
                <a:rect b="b" l="l" r="r" t="t"/>
                <a:pathLst>
                  <a:path extrusionOk="0" h="1965" w="3407">
                    <a:moveTo>
                      <a:pt x="0" y="0"/>
                    </a:moveTo>
                    <a:lnTo>
                      <a:pt x="1134" y="1965"/>
                    </a:lnTo>
                    <a:lnTo>
                      <a:pt x="3407" y="1965"/>
                    </a:lnTo>
                    <a:lnTo>
                      <a:pt x="0" y="0"/>
                    </a:lnTo>
                    <a:close/>
                  </a:path>
                </a:pathLst>
              </a:custGeom>
              <a:solidFill>
                <a:srgbClr val="FFFFFF">
                  <a:alpha val="2196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 name="Google Shape;74;p3"/>
              <p:cNvSpPr/>
              <p:nvPr/>
            </p:nvSpPr>
            <p:spPr>
              <a:xfrm>
                <a:off x="4946668" y="3016568"/>
                <a:ext cx="3439588" cy="1983795"/>
              </a:xfrm>
              <a:custGeom>
                <a:rect b="b" l="l" r="r" t="t"/>
                <a:pathLst>
                  <a:path extrusionOk="0" h="1965" w="3407">
                    <a:moveTo>
                      <a:pt x="3407" y="0"/>
                    </a:moveTo>
                    <a:lnTo>
                      <a:pt x="0" y="1965"/>
                    </a:lnTo>
                    <a:lnTo>
                      <a:pt x="2273" y="1965"/>
                    </a:lnTo>
                    <a:lnTo>
                      <a:pt x="3407" y="0"/>
                    </a:lnTo>
                    <a:close/>
                  </a:path>
                </a:pathLst>
              </a:custGeom>
              <a:solidFill>
                <a:srgbClr val="FFFFFF">
                  <a:alpha val="2196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 name="Google Shape;75;p3"/>
              <p:cNvSpPr/>
              <p:nvPr/>
            </p:nvSpPr>
            <p:spPr>
              <a:xfrm>
                <a:off x="3798124" y="1016405"/>
                <a:ext cx="4524573" cy="3915581"/>
              </a:xfrm>
              <a:custGeom>
                <a:rect b="b" l="l" r="r" t="t"/>
                <a:pathLst>
                  <a:path extrusionOk="0" h="2649" w="3061">
                    <a:moveTo>
                      <a:pt x="2297" y="0"/>
                    </a:moveTo>
                    <a:lnTo>
                      <a:pt x="3061" y="1325"/>
                    </a:lnTo>
                    <a:lnTo>
                      <a:pt x="2297" y="2649"/>
                    </a:lnTo>
                    <a:lnTo>
                      <a:pt x="764" y="2649"/>
                    </a:lnTo>
                    <a:lnTo>
                      <a:pt x="0" y="1325"/>
                    </a:lnTo>
                    <a:lnTo>
                      <a:pt x="764" y="0"/>
                    </a:lnTo>
                    <a:lnTo>
                      <a:pt x="229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 name="Google Shape;76;p3"/>
              <p:cNvSpPr/>
              <p:nvPr/>
            </p:nvSpPr>
            <p:spPr>
              <a:xfrm>
                <a:off x="6059671" y="1016405"/>
                <a:ext cx="2263026" cy="1958530"/>
              </a:xfrm>
              <a:custGeom>
                <a:rect b="b" l="l" r="r" t="t"/>
                <a:pathLst>
                  <a:path extrusionOk="0" h="1325" w="1531">
                    <a:moveTo>
                      <a:pt x="767" y="0"/>
                    </a:moveTo>
                    <a:lnTo>
                      <a:pt x="767" y="0"/>
                    </a:lnTo>
                    <a:lnTo>
                      <a:pt x="0" y="442"/>
                    </a:lnTo>
                    <a:lnTo>
                      <a:pt x="1531" y="1325"/>
                    </a:lnTo>
                    <a:lnTo>
                      <a:pt x="76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 name="Google Shape;77;p3"/>
              <p:cNvSpPr/>
              <p:nvPr/>
            </p:nvSpPr>
            <p:spPr>
              <a:xfrm>
                <a:off x="3798124" y="2974934"/>
                <a:ext cx="3395277" cy="1957051"/>
              </a:xfrm>
              <a:custGeom>
                <a:rect b="b" l="l" r="r" t="t"/>
                <a:pathLst>
                  <a:path extrusionOk="0" h="1324" w="2297">
                    <a:moveTo>
                      <a:pt x="0" y="0"/>
                    </a:moveTo>
                    <a:lnTo>
                      <a:pt x="764" y="1324"/>
                    </a:lnTo>
                    <a:lnTo>
                      <a:pt x="2297" y="1324"/>
                    </a:lnTo>
                    <a:lnTo>
                      <a:pt x="764" y="1324"/>
                    </a:lnTo>
                    <a:lnTo>
                      <a:pt x="1530" y="882"/>
                    </a:lnTo>
                    <a:lnTo>
                      <a:pt x="0"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 name="Google Shape;78;p3"/>
              <p:cNvSpPr/>
              <p:nvPr/>
            </p:nvSpPr>
            <p:spPr>
              <a:xfrm>
                <a:off x="6059671" y="2974934"/>
                <a:ext cx="2263026" cy="1957051"/>
              </a:xfrm>
              <a:custGeom>
                <a:rect b="b" l="l" r="r" t="t"/>
                <a:pathLst>
                  <a:path extrusionOk="0" h="1324" w="1531">
                    <a:moveTo>
                      <a:pt x="1531" y="0"/>
                    </a:moveTo>
                    <a:lnTo>
                      <a:pt x="0" y="882"/>
                    </a:lnTo>
                    <a:lnTo>
                      <a:pt x="767" y="1324"/>
                    </a:lnTo>
                    <a:lnTo>
                      <a:pt x="1531"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 name="Google Shape;79;p3"/>
              <p:cNvSpPr/>
              <p:nvPr/>
            </p:nvSpPr>
            <p:spPr>
              <a:xfrm>
                <a:off x="4927420" y="4278650"/>
                <a:ext cx="2265982" cy="653336"/>
              </a:xfrm>
              <a:custGeom>
                <a:rect b="b" l="l" r="r" t="t"/>
                <a:pathLst>
                  <a:path extrusionOk="0" h="442" w="1533">
                    <a:moveTo>
                      <a:pt x="766" y="0"/>
                    </a:moveTo>
                    <a:lnTo>
                      <a:pt x="0" y="442"/>
                    </a:lnTo>
                    <a:lnTo>
                      <a:pt x="1533" y="442"/>
                    </a:lnTo>
                    <a:lnTo>
                      <a:pt x="766"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 name="Google Shape;80;p3"/>
              <p:cNvSpPr/>
              <p:nvPr/>
            </p:nvSpPr>
            <p:spPr>
              <a:xfrm>
                <a:off x="3798124" y="1016405"/>
                <a:ext cx="2261547" cy="1958530"/>
              </a:xfrm>
              <a:custGeom>
                <a:rect b="b" l="l" r="r" t="t"/>
                <a:pathLst>
                  <a:path extrusionOk="0" h="1325" w="1530">
                    <a:moveTo>
                      <a:pt x="764" y="0"/>
                    </a:moveTo>
                    <a:lnTo>
                      <a:pt x="764" y="0"/>
                    </a:lnTo>
                    <a:lnTo>
                      <a:pt x="0" y="1325"/>
                    </a:lnTo>
                    <a:lnTo>
                      <a:pt x="1530" y="442"/>
                    </a:lnTo>
                    <a:lnTo>
                      <a:pt x="764"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 name="Google Shape;81;p3"/>
              <p:cNvSpPr/>
              <p:nvPr/>
            </p:nvSpPr>
            <p:spPr>
              <a:xfrm>
                <a:off x="4927420" y="1016405"/>
                <a:ext cx="2265982" cy="653336"/>
              </a:xfrm>
              <a:custGeom>
                <a:rect b="b" l="l" r="r" t="t"/>
                <a:pathLst>
                  <a:path extrusionOk="0" h="442" w="1533">
                    <a:moveTo>
                      <a:pt x="1533" y="0"/>
                    </a:moveTo>
                    <a:lnTo>
                      <a:pt x="0" y="0"/>
                    </a:lnTo>
                    <a:lnTo>
                      <a:pt x="766" y="442"/>
                    </a:lnTo>
                    <a:lnTo>
                      <a:pt x="1533"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2" name="Google Shape;82;p3"/>
            <p:cNvSpPr/>
            <p:nvPr/>
          </p:nvSpPr>
          <p:spPr>
            <a:xfrm>
              <a:off x="5740177" y="2968675"/>
              <a:ext cx="961892" cy="808671"/>
            </a:xfrm>
            <a:custGeom>
              <a:rect b="b" l="l" r="r" t="t"/>
              <a:pathLst>
                <a:path extrusionOk="0" h="418" w="498">
                  <a:moveTo>
                    <a:pt x="124" y="81"/>
                  </a:moveTo>
                  <a:lnTo>
                    <a:pt x="124" y="81"/>
                  </a:lnTo>
                  <a:cubicBezTo>
                    <a:pt x="27" y="134"/>
                    <a:pt x="36" y="222"/>
                    <a:pt x="36" y="258"/>
                  </a:cubicBezTo>
                  <a:cubicBezTo>
                    <a:pt x="159" y="107"/>
                    <a:pt x="346" y="116"/>
                    <a:pt x="346" y="116"/>
                  </a:cubicBezTo>
                  <a:cubicBezTo>
                    <a:pt x="346" y="116"/>
                    <a:pt x="80" y="204"/>
                    <a:pt x="9" y="382"/>
                  </a:cubicBezTo>
                  <a:cubicBezTo>
                    <a:pt x="0" y="400"/>
                    <a:pt x="36" y="417"/>
                    <a:pt x="44" y="400"/>
                  </a:cubicBezTo>
                  <a:cubicBezTo>
                    <a:pt x="62" y="355"/>
                    <a:pt x="97" y="311"/>
                    <a:pt x="97" y="311"/>
                  </a:cubicBezTo>
                  <a:cubicBezTo>
                    <a:pt x="151" y="329"/>
                    <a:pt x="230" y="355"/>
                    <a:pt x="293" y="311"/>
                  </a:cubicBezTo>
                  <a:cubicBezTo>
                    <a:pt x="363" y="258"/>
                    <a:pt x="363" y="134"/>
                    <a:pt x="469" y="72"/>
                  </a:cubicBezTo>
                  <a:cubicBezTo>
                    <a:pt x="497" y="63"/>
                    <a:pt x="249" y="0"/>
                    <a:pt x="124" y="81"/>
                  </a:cubicBezTo>
                </a:path>
              </a:pathLst>
            </a:custGeom>
            <a:solidFill>
              <a:srgbClr val="FFFFFF">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105">
                <a:solidFill>
                  <a:srgbClr val="000000"/>
                </a:solidFill>
                <a:latin typeface="Calibri"/>
                <a:ea typeface="Calibri"/>
                <a:cs typeface="Calibri"/>
                <a:sym typeface="Calibri"/>
              </a:endParaRPr>
            </a:p>
          </p:txBody>
        </p:sp>
      </p:grpSp>
      <p:grpSp>
        <p:nvGrpSpPr>
          <p:cNvPr id="83" name="Google Shape;83;p3"/>
          <p:cNvGrpSpPr/>
          <p:nvPr/>
        </p:nvGrpSpPr>
        <p:grpSpPr>
          <a:xfrm>
            <a:off x="3501889" y="2265015"/>
            <a:ext cx="4667962" cy="2215991"/>
            <a:chOff x="4009211" y="3648334"/>
            <a:chExt cx="4667962" cy="2215991"/>
          </a:xfrm>
        </p:grpSpPr>
        <p:sp>
          <p:nvSpPr>
            <p:cNvPr id="84" name="Google Shape;84;p3"/>
            <p:cNvSpPr txBox="1"/>
            <p:nvPr/>
          </p:nvSpPr>
          <p:spPr>
            <a:xfrm>
              <a:off x="4009211" y="4970637"/>
              <a:ext cx="4667962"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CN" sz="2400">
                  <a:solidFill>
                    <a:srgbClr val="61B5C0"/>
                  </a:solidFill>
                  <a:latin typeface="Microsoft Yahei"/>
                  <a:ea typeface="Microsoft Yahei"/>
                  <a:cs typeface="Microsoft Yahei"/>
                  <a:sym typeface="Microsoft Yahei"/>
                </a:rPr>
                <a:t>Background &amp;</a:t>
              </a:r>
              <a:endParaRPr b="1" sz="2400">
                <a:solidFill>
                  <a:srgbClr val="61B5C0"/>
                </a:solidFill>
                <a:latin typeface="Microsoft Yahei"/>
                <a:ea typeface="Microsoft Yahei"/>
                <a:cs typeface="Microsoft Yahei"/>
                <a:sym typeface="Microsoft Yahei"/>
              </a:endParaRPr>
            </a:p>
            <a:p>
              <a:pPr indent="0" lvl="0" marL="0" marR="0" rtl="0" algn="ctr">
                <a:spcBef>
                  <a:spcPts val="0"/>
                </a:spcBef>
                <a:spcAft>
                  <a:spcPts val="0"/>
                </a:spcAft>
                <a:buNone/>
              </a:pPr>
              <a:r>
                <a:rPr b="1" lang="zh-CN" sz="2400">
                  <a:solidFill>
                    <a:srgbClr val="61B5C0"/>
                  </a:solidFill>
                  <a:latin typeface="Microsoft Yahei"/>
                  <a:ea typeface="Microsoft Yahei"/>
                  <a:cs typeface="Microsoft Yahei"/>
                  <a:sym typeface="Microsoft Yahei"/>
                </a:rPr>
                <a:t> Motivation</a:t>
              </a:r>
              <a:endParaRPr b="1" sz="2400">
                <a:solidFill>
                  <a:srgbClr val="61B5C0"/>
                </a:solidFill>
                <a:latin typeface="Microsoft Yahei"/>
                <a:ea typeface="Microsoft Yahei"/>
                <a:cs typeface="Microsoft Yahei"/>
                <a:sym typeface="Microsoft Yahei"/>
              </a:endParaRPr>
            </a:p>
          </p:txBody>
        </p:sp>
        <p:sp>
          <p:nvSpPr>
            <p:cNvPr id="85" name="Google Shape;85;p3"/>
            <p:cNvSpPr txBox="1"/>
            <p:nvPr/>
          </p:nvSpPr>
          <p:spPr>
            <a:xfrm>
              <a:off x="4444777" y="3648334"/>
              <a:ext cx="1295400" cy="221599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zh-CN" sz="13800">
                  <a:solidFill>
                    <a:srgbClr val="5DB6C3"/>
                  </a:solidFill>
                  <a:latin typeface="Calibri"/>
                  <a:ea typeface="Calibri"/>
                  <a:cs typeface="Calibri"/>
                  <a:sym typeface="Calibri"/>
                </a:rPr>
                <a:t>P</a:t>
              </a:r>
              <a:endParaRPr sz="13800">
                <a:solidFill>
                  <a:srgbClr val="5DB6C3"/>
                </a:solidFill>
                <a:latin typeface="Calibri"/>
                <a:ea typeface="Calibri"/>
                <a:cs typeface="Calibri"/>
                <a:sym typeface="Calibri"/>
              </a:endParaRPr>
            </a:p>
          </p:txBody>
        </p:sp>
        <p:sp>
          <p:nvSpPr>
            <p:cNvPr id="86" name="Google Shape;86;p3"/>
            <p:cNvSpPr txBox="1"/>
            <p:nvPr/>
          </p:nvSpPr>
          <p:spPr>
            <a:xfrm>
              <a:off x="5541899" y="4511040"/>
              <a:ext cx="133217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2000">
                  <a:solidFill>
                    <a:srgbClr val="5DB6C3"/>
                  </a:solidFill>
                  <a:latin typeface="Calibri"/>
                  <a:ea typeface="Calibri"/>
                  <a:cs typeface="Calibri"/>
                  <a:sym typeface="Calibri"/>
                </a:rPr>
                <a:t>art 01</a:t>
              </a:r>
              <a:endParaRPr b="1" sz="2000">
                <a:solidFill>
                  <a:srgbClr val="5DB6C3"/>
                </a:solidFill>
                <a:latin typeface="Calibri"/>
                <a:ea typeface="Calibri"/>
                <a:cs typeface="Calibri"/>
                <a:sym typeface="Calibri"/>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pic>
        <p:nvPicPr>
          <p:cNvPr id="493" name="Google Shape;493;g6bd0f91e44_5_4"/>
          <p:cNvPicPr preferRelativeResize="0"/>
          <p:nvPr/>
        </p:nvPicPr>
        <p:blipFill rotWithShape="1">
          <a:blip r:embed="rId3">
            <a:alphaModFix/>
          </a:blip>
          <a:srcRect b="1243" l="650" r="2205" t="3816"/>
          <a:stretch/>
        </p:blipFill>
        <p:spPr>
          <a:xfrm>
            <a:off x="-3082" y="0"/>
            <a:ext cx="12192001" cy="6858000"/>
          </a:xfrm>
          <a:prstGeom prst="rect">
            <a:avLst/>
          </a:prstGeom>
          <a:noFill/>
          <a:ln>
            <a:noFill/>
          </a:ln>
        </p:spPr>
      </p:pic>
      <p:sp>
        <p:nvSpPr>
          <p:cNvPr id="494" name="Google Shape;494;g6bd0f91e44_5_4"/>
          <p:cNvSpPr/>
          <p:nvPr/>
        </p:nvSpPr>
        <p:spPr>
          <a:xfrm>
            <a:off x="316200" y="979950"/>
            <a:ext cx="8922300" cy="5556900"/>
          </a:xfrm>
          <a:prstGeom prst="roundRect">
            <a:avLst>
              <a:gd fmla="val 1940" name="adj"/>
            </a:avLst>
          </a:prstGeom>
          <a:solidFill>
            <a:srgbClr val="83CFD9"/>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95" name="Google Shape;495;g6bd0f91e44_5_4"/>
          <p:cNvPicPr preferRelativeResize="0"/>
          <p:nvPr/>
        </p:nvPicPr>
        <p:blipFill rotWithShape="1">
          <a:blip r:embed="rId4">
            <a:alphaModFix/>
          </a:blip>
          <a:srcRect b="0" l="0" r="0" t="50000"/>
          <a:stretch/>
        </p:blipFill>
        <p:spPr>
          <a:xfrm>
            <a:off x="5552575" y="-1"/>
            <a:ext cx="1081829" cy="156833"/>
          </a:xfrm>
          <a:custGeom>
            <a:rect b="b" l="l" r="r" t="t"/>
            <a:pathLst>
              <a:path extrusionOk="0" h="1792380" w="4121253">
                <a:moveTo>
                  <a:pt x="0" y="0"/>
                </a:moveTo>
                <a:lnTo>
                  <a:pt x="4121253" y="0"/>
                </a:lnTo>
                <a:lnTo>
                  <a:pt x="4121253" y="1792380"/>
                </a:lnTo>
                <a:lnTo>
                  <a:pt x="0" y="1792380"/>
                </a:lnTo>
                <a:close/>
              </a:path>
            </a:pathLst>
          </a:custGeom>
          <a:noFill/>
          <a:ln>
            <a:noFill/>
          </a:ln>
        </p:spPr>
      </p:pic>
      <p:sp>
        <p:nvSpPr>
          <p:cNvPr id="496" name="Google Shape;496;g6bd0f91e44_5_4"/>
          <p:cNvSpPr/>
          <p:nvPr/>
        </p:nvSpPr>
        <p:spPr>
          <a:xfrm>
            <a:off x="2827857" y="160538"/>
            <a:ext cx="65301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CN" sz="2400">
                <a:solidFill>
                  <a:srgbClr val="61B5C0"/>
                </a:solidFill>
                <a:latin typeface="Microsoft Yahei"/>
                <a:ea typeface="Microsoft Yahei"/>
                <a:cs typeface="Microsoft Yahei"/>
                <a:sym typeface="Microsoft Yahei"/>
              </a:rPr>
              <a:t>Leveraging Shapley Values</a:t>
            </a:r>
            <a:endParaRPr b="1" sz="2400">
              <a:solidFill>
                <a:srgbClr val="61B5C0"/>
              </a:solidFill>
              <a:latin typeface="Microsoft Yahei"/>
              <a:ea typeface="Microsoft Yahei"/>
              <a:cs typeface="Microsoft Yahei"/>
              <a:sym typeface="Microsoft Yahei"/>
            </a:endParaRPr>
          </a:p>
        </p:txBody>
      </p:sp>
      <p:sp>
        <p:nvSpPr>
          <p:cNvPr id="497" name="Google Shape;497;g6bd0f91e44_5_4"/>
          <p:cNvSpPr/>
          <p:nvPr/>
        </p:nvSpPr>
        <p:spPr>
          <a:xfrm>
            <a:off x="426150" y="1094575"/>
            <a:ext cx="8672100" cy="5342400"/>
          </a:xfrm>
          <a:prstGeom prst="roundRect">
            <a:avLst>
              <a:gd fmla="val 1940" name="adj"/>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8" name="Google Shape;498;g6bd0f91e44_5_4"/>
          <p:cNvSpPr txBox="1"/>
          <p:nvPr/>
        </p:nvSpPr>
        <p:spPr>
          <a:xfrm>
            <a:off x="8314063" y="1854665"/>
            <a:ext cx="3146400" cy="13299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chemeClr val="dk1"/>
              </a:buClr>
              <a:buSzPts val="1400"/>
              <a:buFont typeface="Arial"/>
              <a:buNone/>
            </a:pPr>
            <a:r>
              <a:t/>
            </a:r>
            <a:endParaRPr sz="1400">
              <a:solidFill>
                <a:srgbClr val="3F3F3F"/>
              </a:solidFill>
              <a:latin typeface="Microsoft Yahei"/>
              <a:ea typeface="Microsoft Yahei"/>
              <a:cs typeface="Microsoft Yahei"/>
              <a:sym typeface="Microsoft Yahei"/>
            </a:endParaRPr>
          </a:p>
        </p:txBody>
      </p:sp>
      <p:sp>
        <p:nvSpPr>
          <p:cNvPr id="499" name="Google Shape;499;g6bd0f91e44_5_4"/>
          <p:cNvSpPr txBox="1"/>
          <p:nvPr/>
        </p:nvSpPr>
        <p:spPr>
          <a:xfrm>
            <a:off x="6742446" y="2361161"/>
            <a:ext cx="1280700" cy="4860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2800"/>
              <a:buFont typeface="Arial"/>
              <a:buNone/>
            </a:pPr>
            <a:r>
              <a:t/>
            </a:r>
            <a:endParaRPr b="1" sz="2800">
              <a:solidFill>
                <a:srgbClr val="595959"/>
              </a:solidFill>
              <a:latin typeface="Source Sans Pro"/>
              <a:ea typeface="Source Sans Pro"/>
              <a:cs typeface="Source Sans Pro"/>
              <a:sym typeface="Source Sans Pro"/>
            </a:endParaRPr>
          </a:p>
        </p:txBody>
      </p:sp>
      <p:sp>
        <p:nvSpPr>
          <p:cNvPr id="500" name="Google Shape;500;g6bd0f91e44_5_4"/>
          <p:cNvSpPr/>
          <p:nvPr/>
        </p:nvSpPr>
        <p:spPr>
          <a:xfrm>
            <a:off x="9238489" y="979962"/>
            <a:ext cx="2652600" cy="65676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20000"/>
              </a:lnSpc>
              <a:spcBef>
                <a:spcPts val="320"/>
              </a:spcBef>
              <a:spcAft>
                <a:spcPts val="0"/>
              </a:spcAft>
              <a:buClr>
                <a:srgbClr val="434343"/>
              </a:buClr>
              <a:buSzPts val="1600"/>
              <a:buChar char="•"/>
            </a:pPr>
            <a:r>
              <a:rPr lang="zh-CN" sz="1600">
                <a:solidFill>
                  <a:srgbClr val="434343"/>
                </a:solidFill>
              </a:rPr>
              <a:t>Quantifies prediction contribution of each feature (pixel)</a:t>
            </a:r>
            <a:endParaRPr sz="1600">
              <a:solidFill>
                <a:srgbClr val="434343"/>
              </a:solidFill>
            </a:endParaRPr>
          </a:p>
          <a:p>
            <a:pPr indent="0" lvl="0" marL="457200" marR="0" rtl="0" algn="l">
              <a:lnSpc>
                <a:spcPct val="120000"/>
              </a:lnSpc>
              <a:spcBef>
                <a:spcPts val="320"/>
              </a:spcBef>
              <a:spcAft>
                <a:spcPts val="0"/>
              </a:spcAft>
              <a:buNone/>
            </a:pPr>
            <a:r>
              <a:t/>
            </a:r>
            <a:endParaRPr sz="1600">
              <a:solidFill>
                <a:srgbClr val="434343"/>
              </a:solidFill>
            </a:endParaRPr>
          </a:p>
          <a:p>
            <a:pPr indent="-285750" lvl="0" marL="285750" marR="0" rtl="0" algn="l">
              <a:lnSpc>
                <a:spcPct val="120000"/>
              </a:lnSpc>
              <a:spcBef>
                <a:spcPts val="320"/>
              </a:spcBef>
              <a:spcAft>
                <a:spcPts val="0"/>
              </a:spcAft>
              <a:buClr>
                <a:srgbClr val="434343"/>
              </a:buClr>
              <a:buSzPts val="1600"/>
              <a:buChar char="•"/>
            </a:pPr>
            <a:r>
              <a:rPr lang="zh-CN" sz="1600">
                <a:solidFill>
                  <a:srgbClr val="434343"/>
                </a:solidFill>
              </a:rPr>
              <a:t>Rooted in game theory</a:t>
            </a:r>
            <a:endParaRPr sz="1600">
              <a:solidFill>
                <a:srgbClr val="434343"/>
              </a:solidFill>
            </a:endParaRPr>
          </a:p>
          <a:p>
            <a:pPr indent="0" lvl="0" marL="457200" marR="0" rtl="0" algn="l">
              <a:lnSpc>
                <a:spcPct val="120000"/>
              </a:lnSpc>
              <a:spcBef>
                <a:spcPts val="320"/>
              </a:spcBef>
              <a:spcAft>
                <a:spcPts val="0"/>
              </a:spcAft>
              <a:buNone/>
            </a:pPr>
            <a:r>
              <a:t/>
            </a:r>
            <a:endParaRPr sz="1600">
              <a:solidFill>
                <a:srgbClr val="434343"/>
              </a:solidFill>
            </a:endParaRPr>
          </a:p>
          <a:p>
            <a:pPr indent="-285750" lvl="0" marL="285750" marR="0" rtl="0" algn="l">
              <a:lnSpc>
                <a:spcPct val="120000"/>
              </a:lnSpc>
              <a:spcBef>
                <a:spcPts val="320"/>
              </a:spcBef>
              <a:spcAft>
                <a:spcPts val="0"/>
              </a:spcAft>
              <a:buClr>
                <a:srgbClr val="434343"/>
              </a:buClr>
              <a:buSzPts val="1600"/>
              <a:buChar char="•"/>
            </a:pPr>
            <a:r>
              <a:rPr lang="zh-CN" sz="1600">
                <a:solidFill>
                  <a:srgbClr val="434343"/>
                </a:solidFill>
              </a:rPr>
              <a:t>Analyzes predictions of all subsets of features and compares prediction power with and without feature at hand </a:t>
            </a:r>
            <a:endParaRPr sz="1600">
              <a:solidFill>
                <a:srgbClr val="434343"/>
              </a:solidFill>
            </a:endParaRPr>
          </a:p>
          <a:p>
            <a:pPr indent="0" lvl="0" marL="457200" marR="0" rtl="0" algn="l">
              <a:lnSpc>
                <a:spcPct val="120000"/>
              </a:lnSpc>
              <a:spcBef>
                <a:spcPts val="320"/>
              </a:spcBef>
              <a:spcAft>
                <a:spcPts val="0"/>
              </a:spcAft>
              <a:buNone/>
            </a:pPr>
            <a:r>
              <a:rPr lang="zh-CN" sz="1600">
                <a:solidFill>
                  <a:srgbClr val="434343"/>
                </a:solidFill>
              </a:rPr>
              <a:t> </a:t>
            </a:r>
            <a:endParaRPr sz="1600">
              <a:solidFill>
                <a:srgbClr val="434343"/>
              </a:solidFill>
            </a:endParaRPr>
          </a:p>
          <a:p>
            <a:pPr indent="-285750" lvl="0" marL="285750" marR="0" rtl="0" algn="l">
              <a:lnSpc>
                <a:spcPct val="120000"/>
              </a:lnSpc>
              <a:spcBef>
                <a:spcPts val="320"/>
              </a:spcBef>
              <a:spcAft>
                <a:spcPts val="0"/>
              </a:spcAft>
              <a:buClr>
                <a:srgbClr val="434343"/>
              </a:buClr>
              <a:buSzPts val="1600"/>
              <a:buChar char="•"/>
            </a:pPr>
            <a:r>
              <a:rPr lang="zh-CN" sz="1600">
                <a:solidFill>
                  <a:srgbClr val="434343"/>
                </a:solidFill>
              </a:rPr>
              <a:t>Computation grows exponentially with number of features</a:t>
            </a:r>
            <a:endParaRPr sz="1600">
              <a:solidFill>
                <a:srgbClr val="434343"/>
              </a:solidFill>
            </a:endParaRPr>
          </a:p>
          <a:p>
            <a:pPr indent="0" lvl="0" marL="0" marR="0" rtl="0" algn="l">
              <a:lnSpc>
                <a:spcPct val="120000"/>
              </a:lnSpc>
              <a:spcBef>
                <a:spcPts val="320"/>
              </a:spcBef>
              <a:spcAft>
                <a:spcPts val="0"/>
              </a:spcAft>
              <a:buNone/>
            </a:pPr>
            <a:r>
              <a:t/>
            </a:r>
            <a:endParaRPr sz="1600">
              <a:solidFill>
                <a:srgbClr val="434343"/>
              </a:solidFill>
            </a:endParaRPr>
          </a:p>
          <a:p>
            <a:pPr indent="0" lvl="0" marL="0" marR="0" rtl="0" algn="l">
              <a:lnSpc>
                <a:spcPct val="120000"/>
              </a:lnSpc>
              <a:spcBef>
                <a:spcPts val="320"/>
              </a:spcBef>
              <a:spcAft>
                <a:spcPts val="0"/>
              </a:spcAft>
              <a:buNone/>
            </a:pPr>
            <a:r>
              <a:t/>
            </a:r>
            <a:endParaRPr sz="1600">
              <a:solidFill>
                <a:srgbClr val="434343"/>
              </a:solidFill>
            </a:endParaRPr>
          </a:p>
        </p:txBody>
      </p:sp>
      <p:pic>
        <p:nvPicPr>
          <p:cNvPr id="501" name="Google Shape;501;g6bd0f91e44_5_4"/>
          <p:cNvPicPr preferRelativeResize="0"/>
          <p:nvPr/>
        </p:nvPicPr>
        <p:blipFill>
          <a:blip r:embed="rId5">
            <a:alphaModFix/>
          </a:blip>
          <a:stretch>
            <a:fillRect/>
          </a:stretch>
        </p:blipFill>
        <p:spPr>
          <a:xfrm>
            <a:off x="1343125" y="1094575"/>
            <a:ext cx="6980475" cy="5442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99"/>
                                        </p:tgtEl>
                                        <p:attrNameLst>
                                          <p:attrName>style.visibility</p:attrName>
                                        </p:attrNameLst>
                                      </p:cBhvr>
                                      <p:to>
                                        <p:strVal val="visible"/>
                                      </p:to>
                                    </p:set>
                                    <p:animEffect filter="fade" transition="in">
                                      <p:cBhvr>
                                        <p:cTn dur="500"/>
                                        <p:tgtEl>
                                          <p:spTgt spid="49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98"/>
                                        </p:tgtEl>
                                        <p:attrNameLst>
                                          <p:attrName>style.visibility</p:attrName>
                                        </p:attrNameLst>
                                      </p:cBhvr>
                                      <p:to>
                                        <p:strVal val="visible"/>
                                      </p:to>
                                    </p:set>
                                    <p:animEffect filter="fade" transition="in">
                                      <p:cBhvr>
                                        <p:cTn dur="500"/>
                                        <p:tgtEl>
                                          <p:spTgt spid="4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pic>
        <p:nvPicPr>
          <p:cNvPr id="507" name="Google Shape;507;g6bd0f91e44_5_37"/>
          <p:cNvPicPr preferRelativeResize="0"/>
          <p:nvPr/>
        </p:nvPicPr>
        <p:blipFill rotWithShape="1">
          <a:blip r:embed="rId3">
            <a:alphaModFix/>
          </a:blip>
          <a:srcRect b="1243" l="650" r="2205" t="3816"/>
          <a:stretch/>
        </p:blipFill>
        <p:spPr>
          <a:xfrm>
            <a:off x="-3082" y="0"/>
            <a:ext cx="12192001" cy="6858000"/>
          </a:xfrm>
          <a:prstGeom prst="rect">
            <a:avLst/>
          </a:prstGeom>
          <a:noFill/>
          <a:ln>
            <a:noFill/>
          </a:ln>
        </p:spPr>
      </p:pic>
      <p:sp>
        <p:nvSpPr>
          <p:cNvPr id="508" name="Google Shape;508;g6bd0f91e44_5_37"/>
          <p:cNvSpPr/>
          <p:nvPr/>
        </p:nvSpPr>
        <p:spPr>
          <a:xfrm>
            <a:off x="0" y="979950"/>
            <a:ext cx="12192000" cy="5562000"/>
          </a:xfrm>
          <a:prstGeom prst="roundRect">
            <a:avLst>
              <a:gd fmla="val 1940" name="adj"/>
            </a:avLst>
          </a:prstGeom>
          <a:solidFill>
            <a:srgbClr val="83CFD9"/>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09" name="Google Shape;509;g6bd0f91e44_5_37"/>
          <p:cNvPicPr preferRelativeResize="0"/>
          <p:nvPr/>
        </p:nvPicPr>
        <p:blipFill rotWithShape="1">
          <a:blip r:embed="rId4">
            <a:alphaModFix/>
          </a:blip>
          <a:srcRect b="0" l="0" r="0" t="50000"/>
          <a:stretch/>
        </p:blipFill>
        <p:spPr>
          <a:xfrm>
            <a:off x="5552575" y="-1"/>
            <a:ext cx="1081829" cy="156833"/>
          </a:xfrm>
          <a:custGeom>
            <a:rect b="b" l="l" r="r" t="t"/>
            <a:pathLst>
              <a:path extrusionOk="0" h="1792380" w="4121253">
                <a:moveTo>
                  <a:pt x="0" y="0"/>
                </a:moveTo>
                <a:lnTo>
                  <a:pt x="4121253" y="0"/>
                </a:lnTo>
                <a:lnTo>
                  <a:pt x="4121253" y="1792380"/>
                </a:lnTo>
                <a:lnTo>
                  <a:pt x="0" y="1792380"/>
                </a:lnTo>
                <a:close/>
              </a:path>
            </a:pathLst>
          </a:custGeom>
          <a:noFill/>
          <a:ln>
            <a:noFill/>
          </a:ln>
        </p:spPr>
      </p:pic>
      <p:sp>
        <p:nvSpPr>
          <p:cNvPr id="510" name="Google Shape;510;g6bd0f91e44_5_37"/>
          <p:cNvSpPr/>
          <p:nvPr/>
        </p:nvSpPr>
        <p:spPr>
          <a:xfrm>
            <a:off x="2827857" y="160538"/>
            <a:ext cx="65301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CN" sz="2400">
                <a:solidFill>
                  <a:srgbClr val="61B5C0"/>
                </a:solidFill>
                <a:latin typeface="Microsoft Yahei"/>
                <a:ea typeface="Microsoft Yahei"/>
                <a:cs typeface="Microsoft Yahei"/>
                <a:sym typeface="Microsoft Yahei"/>
              </a:rPr>
              <a:t>Leveraging Shapley Values</a:t>
            </a:r>
            <a:endParaRPr b="1" sz="2400">
              <a:solidFill>
                <a:srgbClr val="61B5C0"/>
              </a:solidFill>
              <a:latin typeface="Microsoft Yahei"/>
              <a:ea typeface="Microsoft Yahei"/>
              <a:cs typeface="Microsoft Yahei"/>
              <a:sym typeface="Microsoft Yahei"/>
            </a:endParaRPr>
          </a:p>
        </p:txBody>
      </p:sp>
      <p:sp>
        <p:nvSpPr>
          <p:cNvPr id="511" name="Google Shape;511;g6bd0f91e44_5_37"/>
          <p:cNvSpPr/>
          <p:nvPr/>
        </p:nvSpPr>
        <p:spPr>
          <a:xfrm>
            <a:off x="164925" y="1094575"/>
            <a:ext cx="11847000" cy="5342400"/>
          </a:xfrm>
          <a:prstGeom prst="roundRect">
            <a:avLst>
              <a:gd fmla="val 1940" name="adj"/>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2" name="Google Shape;512;g6bd0f91e44_5_37"/>
          <p:cNvSpPr txBox="1"/>
          <p:nvPr/>
        </p:nvSpPr>
        <p:spPr>
          <a:xfrm>
            <a:off x="6742446" y="2361161"/>
            <a:ext cx="1280700" cy="4860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2800"/>
              <a:buFont typeface="Arial"/>
              <a:buNone/>
            </a:pPr>
            <a:r>
              <a:t/>
            </a:r>
            <a:endParaRPr b="1" sz="2800">
              <a:solidFill>
                <a:srgbClr val="595959"/>
              </a:solidFill>
              <a:latin typeface="Source Sans Pro"/>
              <a:ea typeface="Source Sans Pro"/>
              <a:cs typeface="Source Sans Pro"/>
              <a:sym typeface="Source Sans Pro"/>
            </a:endParaRPr>
          </a:p>
        </p:txBody>
      </p:sp>
      <p:pic>
        <p:nvPicPr>
          <p:cNvPr id="513" name="Google Shape;513;g6bd0f91e44_5_37"/>
          <p:cNvPicPr preferRelativeResize="0"/>
          <p:nvPr/>
        </p:nvPicPr>
        <p:blipFill rotWithShape="1">
          <a:blip r:embed="rId5">
            <a:alphaModFix/>
          </a:blip>
          <a:srcRect b="0" l="2813" r="1483" t="0"/>
          <a:stretch/>
        </p:blipFill>
        <p:spPr>
          <a:xfrm>
            <a:off x="267375" y="1732775"/>
            <a:ext cx="11668225" cy="4363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12"/>
                                        </p:tgtEl>
                                        <p:attrNameLst>
                                          <p:attrName>style.visibility</p:attrName>
                                        </p:attrNameLst>
                                      </p:cBhvr>
                                      <p:to>
                                        <p:strVal val="visible"/>
                                      </p:to>
                                    </p:set>
                                    <p:animEffect filter="fade" transition="in">
                                      <p:cBhvr>
                                        <p:cTn dur="500"/>
                                        <p:tgtEl>
                                          <p:spTgt spid="5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pic>
        <p:nvPicPr>
          <p:cNvPr id="519" name="Google Shape;519;g6bd0f91e44_5_55"/>
          <p:cNvPicPr preferRelativeResize="0"/>
          <p:nvPr/>
        </p:nvPicPr>
        <p:blipFill rotWithShape="1">
          <a:blip r:embed="rId3">
            <a:alphaModFix/>
          </a:blip>
          <a:srcRect b="1243" l="650" r="2205" t="3816"/>
          <a:stretch/>
        </p:blipFill>
        <p:spPr>
          <a:xfrm>
            <a:off x="-3082" y="0"/>
            <a:ext cx="12192001" cy="6858000"/>
          </a:xfrm>
          <a:prstGeom prst="rect">
            <a:avLst/>
          </a:prstGeom>
          <a:noFill/>
          <a:ln>
            <a:noFill/>
          </a:ln>
        </p:spPr>
      </p:pic>
      <p:pic>
        <p:nvPicPr>
          <p:cNvPr id="520" name="Google Shape;520;g6bd0f91e44_5_55"/>
          <p:cNvPicPr preferRelativeResize="0"/>
          <p:nvPr/>
        </p:nvPicPr>
        <p:blipFill rotWithShape="1">
          <a:blip r:embed="rId4">
            <a:alphaModFix/>
          </a:blip>
          <a:srcRect b="0" l="0" r="0" t="50000"/>
          <a:stretch/>
        </p:blipFill>
        <p:spPr>
          <a:xfrm>
            <a:off x="5552575" y="-1"/>
            <a:ext cx="1081829" cy="156833"/>
          </a:xfrm>
          <a:custGeom>
            <a:rect b="b" l="l" r="r" t="t"/>
            <a:pathLst>
              <a:path extrusionOk="0" h="1792380" w="4121253">
                <a:moveTo>
                  <a:pt x="0" y="0"/>
                </a:moveTo>
                <a:lnTo>
                  <a:pt x="4121253" y="0"/>
                </a:lnTo>
                <a:lnTo>
                  <a:pt x="4121253" y="1792380"/>
                </a:lnTo>
                <a:lnTo>
                  <a:pt x="0" y="1792380"/>
                </a:lnTo>
                <a:close/>
              </a:path>
            </a:pathLst>
          </a:custGeom>
          <a:noFill/>
          <a:ln>
            <a:noFill/>
          </a:ln>
        </p:spPr>
      </p:pic>
      <p:sp>
        <p:nvSpPr>
          <p:cNvPr id="521" name="Google Shape;521;g6bd0f91e44_5_55"/>
          <p:cNvSpPr/>
          <p:nvPr/>
        </p:nvSpPr>
        <p:spPr>
          <a:xfrm>
            <a:off x="2827857" y="160538"/>
            <a:ext cx="65301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CN" sz="2400">
                <a:solidFill>
                  <a:srgbClr val="61B5C0"/>
                </a:solidFill>
                <a:latin typeface="Microsoft Yahei"/>
                <a:ea typeface="Microsoft Yahei"/>
                <a:cs typeface="Microsoft Yahei"/>
                <a:sym typeface="Microsoft Yahei"/>
              </a:rPr>
              <a:t>Vizualizing Hemmorrhage Classification</a:t>
            </a:r>
            <a:endParaRPr b="1" sz="2400">
              <a:solidFill>
                <a:srgbClr val="61B5C0"/>
              </a:solidFill>
              <a:latin typeface="Microsoft Yahei"/>
              <a:ea typeface="Microsoft Yahei"/>
              <a:cs typeface="Microsoft Yahei"/>
              <a:sym typeface="Microsoft Yahei"/>
            </a:endParaRPr>
          </a:p>
        </p:txBody>
      </p:sp>
      <p:sp>
        <p:nvSpPr>
          <p:cNvPr id="522" name="Google Shape;522;g6bd0f91e44_5_55"/>
          <p:cNvSpPr txBox="1"/>
          <p:nvPr/>
        </p:nvSpPr>
        <p:spPr>
          <a:xfrm>
            <a:off x="6784421" y="2897286"/>
            <a:ext cx="1280700" cy="4860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2800"/>
              <a:buFont typeface="Arial"/>
              <a:buNone/>
            </a:pPr>
            <a:r>
              <a:t/>
            </a:r>
            <a:endParaRPr b="1" sz="2800">
              <a:solidFill>
                <a:srgbClr val="595959"/>
              </a:solidFill>
              <a:latin typeface="Source Sans Pro"/>
              <a:ea typeface="Source Sans Pro"/>
              <a:cs typeface="Source Sans Pro"/>
              <a:sym typeface="Source Sans Pro"/>
            </a:endParaRPr>
          </a:p>
        </p:txBody>
      </p:sp>
      <p:sp>
        <p:nvSpPr>
          <p:cNvPr id="523" name="Google Shape;523;g6bd0f91e44_5_55"/>
          <p:cNvSpPr txBox="1"/>
          <p:nvPr/>
        </p:nvSpPr>
        <p:spPr>
          <a:xfrm>
            <a:off x="7828150" y="1661413"/>
            <a:ext cx="1818300" cy="486000"/>
          </a:xfrm>
          <a:prstGeom prst="rect">
            <a:avLst/>
          </a:prstGeom>
          <a:noFill/>
          <a:ln>
            <a:noFill/>
          </a:ln>
        </p:spPr>
        <p:txBody>
          <a:bodyPr anchorCtr="0" anchor="t" bIns="91425" lIns="91425" spcFirstLastPara="1" rIns="91425" wrap="square" tIns="91425">
            <a:noAutofit/>
          </a:bodyPr>
          <a:lstStyle/>
          <a:p>
            <a:pPr indent="0" lvl="0" marL="0" marR="0" rtl="0" algn="ctr">
              <a:lnSpc>
                <a:spcPct val="120000"/>
              </a:lnSpc>
              <a:spcBef>
                <a:spcPts val="320"/>
              </a:spcBef>
              <a:spcAft>
                <a:spcPts val="0"/>
              </a:spcAft>
              <a:buNone/>
            </a:pPr>
            <a:r>
              <a:rPr i="1" lang="zh-CN" sz="1600">
                <a:solidFill>
                  <a:srgbClr val="434343"/>
                </a:solidFill>
              </a:rPr>
              <a:t>Intraventricular</a:t>
            </a:r>
            <a:endParaRPr i="1">
              <a:solidFill>
                <a:srgbClr val="434343"/>
              </a:solidFill>
            </a:endParaRPr>
          </a:p>
        </p:txBody>
      </p:sp>
      <p:sp>
        <p:nvSpPr>
          <p:cNvPr id="524" name="Google Shape;524;g6bd0f91e44_5_55"/>
          <p:cNvSpPr txBox="1"/>
          <p:nvPr/>
        </p:nvSpPr>
        <p:spPr>
          <a:xfrm>
            <a:off x="2256350" y="1661425"/>
            <a:ext cx="2104200" cy="486000"/>
          </a:xfrm>
          <a:prstGeom prst="rect">
            <a:avLst/>
          </a:prstGeom>
          <a:noFill/>
          <a:ln>
            <a:noFill/>
          </a:ln>
        </p:spPr>
        <p:txBody>
          <a:bodyPr anchorCtr="0" anchor="t" bIns="91425" lIns="91425" spcFirstLastPara="1" rIns="91425" wrap="square" tIns="91425">
            <a:noAutofit/>
          </a:bodyPr>
          <a:lstStyle/>
          <a:p>
            <a:pPr indent="0" lvl="0" marL="0" marR="0" rtl="0" algn="ctr">
              <a:lnSpc>
                <a:spcPct val="120000"/>
              </a:lnSpc>
              <a:spcBef>
                <a:spcPts val="320"/>
              </a:spcBef>
              <a:spcAft>
                <a:spcPts val="0"/>
              </a:spcAft>
              <a:buNone/>
            </a:pPr>
            <a:r>
              <a:rPr b="1" i="1" lang="zh-CN" sz="1600">
                <a:solidFill>
                  <a:srgbClr val="3F3F3F"/>
                </a:solidFill>
              </a:rPr>
              <a:t>Intraparenchymal</a:t>
            </a:r>
            <a:endParaRPr b="1" i="1"/>
          </a:p>
        </p:txBody>
      </p:sp>
      <p:sp>
        <p:nvSpPr>
          <p:cNvPr id="525" name="Google Shape;525;g6bd0f91e44_5_55"/>
          <p:cNvSpPr/>
          <p:nvPr/>
        </p:nvSpPr>
        <p:spPr>
          <a:xfrm>
            <a:off x="671009" y="860661"/>
            <a:ext cx="10843800" cy="820800"/>
          </a:xfrm>
          <a:prstGeom prst="rect">
            <a:avLst/>
          </a:prstGeom>
          <a:noFill/>
          <a:ln>
            <a:noFill/>
          </a:ln>
        </p:spPr>
        <p:txBody>
          <a:bodyPr anchorCtr="0" anchor="ctr" bIns="45700" lIns="91425" spcFirstLastPara="1" rIns="91425" wrap="square" tIns="45700">
            <a:noAutofit/>
          </a:bodyPr>
          <a:lstStyle/>
          <a:p>
            <a:pPr indent="0" lvl="0" marL="0" marR="0" rtl="0" algn="ctr">
              <a:lnSpc>
                <a:spcPct val="120000"/>
              </a:lnSpc>
              <a:spcBef>
                <a:spcPts val="320"/>
              </a:spcBef>
              <a:spcAft>
                <a:spcPts val="0"/>
              </a:spcAft>
              <a:buNone/>
            </a:pPr>
            <a:r>
              <a:rPr i="1" lang="zh-CN" sz="2400">
                <a:solidFill>
                  <a:srgbClr val="434343"/>
                </a:solidFill>
              </a:rPr>
              <a:t>Show same image under context of different classificaitions</a:t>
            </a:r>
            <a:endParaRPr i="1" sz="2400">
              <a:solidFill>
                <a:srgbClr val="434343"/>
              </a:solidFill>
            </a:endParaRPr>
          </a:p>
        </p:txBody>
      </p:sp>
      <p:grpSp>
        <p:nvGrpSpPr>
          <p:cNvPr id="526" name="Google Shape;526;g6bd0f91e44_5_55"/>
          <p:cNvGrpSpPr/>
          <p:nvPr/>
        </p:nvGrpSpPr>
        <p:grpSpPr>
          <a:xfrm>
            <a:off x="1397609" y="2147432"/>
            <a:ext cx="3821720" cy="3623022"/>
            <a:chOff x="671075" y="2133675"/>
            <a:chExt cx="3270900" cy="3284400"/>
          </a:xfrm>
        </p:grpSpPr>
        <p:grpSp>
          <p:nvGrpSpPr>
            <p:cNvPr id="527" name="Google Shape;527;g6bd0f91e44_5_55"/>
            <p:cNvGrpSpPr/>
            <p:nvPr/>
          </p:nvGrpSpPr>
          <p:grpSpPr>
            <a:xfrm>
              <a:off x="671075" y="2133675"/>
              <a:ext cx="3270900" cy="3284400"/>
              <a:chOff x="770375" y="1773050"/>
              <a:chExt cx="3270900" cy="3284400"/>
            </a:xfrm>
          </p:grpSpPr>
          <p:sp>
            <p:nvSpPr>
              <p:cNvPr id="528" name="Google Shape;528;g6bd0f91e44_5_55"/>
              <p:cNvSpPr/>
              <p:nvPr/>
            </p:nvSpPr>
            <p:spPr>
              <a:xfrm>
                <a:off x="770375" y="1773050"/>
                <a:ext cx="3270900" cy="3284400"/>
              </a:xfrm>
              <a:prstGeom prst="roundRect">
                <a:avLst>
                  <a:gd fmla="val 1940" name="adj"/>
                </a:avLst>
              </a:prstGeom>
              <a:solidFill>
                <a:srgbClr val="83CFD9"/>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29" name="Google Shape;529;g6bd0f91e44_5_55"/>
              <p:cNvGrpSpPr/>
              <p:nvPr/>
            </p:nvGrpSpPr>
            <p:grpSpPr>
              <a:xfrm>
                <a:off x="914675" y="1896725"/>
                <a:ext cx="2982300" cy="3009600"/>
                <a:chOff x="8268050" y="1896700"/>
                <a:chExt cx="2982300" cy="3009600"/>
              </a:xfrm>
            </p:grpSpPr>
            <p:sp>
              <p:nvSpPr>
                <p:cNvPr id="530" name="Google Shape;530;g6bd0f91e44_5_55"/>
                <p:cNvSpPr/>
                <p:nvPr/>
              </p:nvSpPr>
              <p:spPr>
                <a:xfrm>
                  <a:off x="8268050" y="1896700"/>
                  <a:ext cx="2982300" cy="3009600"/>
                </a:xfrm>
                <a:prstGeom prst="roundRect">
                  <a:avLst>
                    <a:gd fmla="val 1940" name="adj"/>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31" name="Google Shape;531;g6bd0f91e44_5_55"/>
                <p:cNvPicPr preferRelativeResize="0"/>
                <p:nvPr/>
              </p:nvPicPr>
              <p:blipFill>
                <a:blip r:embed="rId5">
                  <a:alphaModFix/>
                </a:blip>
                <a:stretch>
                  <a:fillRect/>
                </a:stretch>
              </p:blipFill>
              <p:spPr>
                <a:xfrm>
                  <a:off x="8377975" y="2025976"/>
                  <a:ext cx="2762450" cy="2778537"/>
                </a:xfrm>
                <a:prstGeom prst="rect">
                  <a:avLst/>
                </a:prstGeom>
                <a:noFill/>
                <a:ln>
                  <a:noFill/>
                </a:ln>
              </p:spPr>
            </p:pic>
          </p:grpSp>
        </p:grpSp>
        <p:sp>
          <p:nvSpPr>
            <p:cNvPr id="532" name="Google Shape;532;g6bd0f91e44_5_55"/>
            <p:cNvSpPr/>
            <p:nvPr/>
          </p:nvSpPr>
          <p:spPr>
            <a:xfrm>
              <a:off x="1578225" y="3764825"/>
              <a:ext cx="661800" cy="542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 name="Google Shape;533;g6bd0f91e44_5_55"/>
          <p:cNvGrpSpPr/>
          <p:nvPr/>
        </p:nvGrpSpPr>
        <p:grpSpPr>
          <a:xfrm>
            <a:off x="6784428" y="2147423"/>
            <a:ext cx="3905782" cy="3623022"/>
            <a:chOff x="8243825" y="2147425"/>
            <a:chExt cx="3270900" cy="3284400"/>
          </a:xfrm>
        </p:grpSpPr>
        <p:grpSp>
          <p:nvGrpSpPr>
            <p:cNvPr id="534" name="Google Shape;534;g6bd0f91e44_5_55"/>
            <p:cNvGrpSpPr/>
            <p:nvPr/>
          </p:nvGrpSpPr>
          <p:grpSpPr>
            <a:xfrm>
              <a:off x="8243825" y="2147425"/>
              <a:ext cx="3270900" cy="3284400"/>
              <a:chOff x="770375" y="1773050"/>
              <a:chExt cx="3270900" cy="3284400"/>
            </a:xfrm>
          </p:grpSpPr>
          <p:sp>
            <p:nvSpPr>
              <p:cNvPr id="535" name="Google Shape;535;g6bd0f91e44_5_55"/>
              <p:cNvSpPr/>
              <p:nvPr/>
            </p:nvSpPr>
            <p:spPr>
              <a:xfrm>
                <a:off x="770375" y="1773050"/>
                <a:ext cx="3270900" cy="3284400"/>
              </a:xfrm>
              <a:prstGeom prst="roundRect">
                <a:avLst>
                  <a:gd fmla="val 1940" name="adj"/>
                </a:avLst>
              </a:prstGeom>
              <a:solidFill>
                <a:srgbClr val="83CFD9"/>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36" name="Google Shape;536;g6bd0f91e44_5_55"/>
              <p:cNvGrpSpPr/>
              <p:nvPr/>
            </p:nvGrpSpPr>
            <p:grpSpPr>
              <a:xfrm>
                <a:off x="914675" y="1896725"/>
                <a:ext cx="2982300" cy="3009600"/>
                <a:chOff x="8268050" y="1896700"/>
                <a:chExt cx="2982300" cy="3009600"/>
              </a:xfrm>
            </p:grpSpPr>
            <p:sp>
              <p:nvSpPr>
                <p:cNvPr id="537" name="Google Shape;537;g6bd0f91e44_5_55"/>
                <p:cNvSpPr/>
                <p:nvPr/>
              </p:nvSpPr>
              <p:spPr>
                <a:xfrm>
                  <a:off x="8268050" y="1896700"/>
                  <a:ext cx="2982300" cy="3009600"/>
                </a:xfrm>
                <a:prstGeom prst="roundRect">
                  <a:avLst>
                    <a:gd fmla="val 1940" name="adj"/>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38" name="Google Shape;538;g6bd0f91e44_5_55"/>
                <p:cNvPicPr preferRelativeResize="0"/>
                <p:nvPr/>
              </p:nvPicPr>
              <p:blipFill>
                <a:blip r:embed="rId5">
                  <a:alphaModFix/>
                </a:blip>
                <a:stretch>
                  <a:fillRect/>
                </a:stretch>
              </p:blipFill>
              <p:spPr>
                <a:xfrm>
                  <a:off x="8377975" y="2025976"/>
                  <a:ext cx="2762450" cy="2778537"/>
                </a:xfrm>
                <a:prstGeom prst="rect">
                  <a:avLst/>
                </a:prstGeom>
                <a:noFill/>
                <a:ln>
                  <a:noFill/>
                </a:ln>
              </p:spPr>
            </p:pic>
          </p:grpSp>
        </p:grpSp>
        <p:sp>
          <p:nvSpPr>
            <p:cNvPr id="539" name="Google Shape;539;g6bd0f91e44_5_55"/>
            <p:cNvSpPr/>
            <p:nvPr/>
          </p:nvSpPr>
          <p:spPr>
            <a:xfrm>
              <a:off x="9127125" y="3764825"/>
              <a:ext cx="661800" cy="542400"/>
            </a:xfrm>
            <a:prstGeom prst="ellipse">
              <a:avLst/>
            </a:prstGeom>
            <a:noFill/>
            <a:ln cap="flat" cmpd="sng" w="2857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g6bd0f91e44_5_55"/>
            <p:cNvSpPr/>
            <p:nvPr/>
          </p:nvSpPr>
          <p:spPr>
            <a:xfrm>
              <a:off x="9668100" y="3518425"/>
              <a:ext cx="459600" cy="880800"/>
            </a:xfrm>
            <a:prstGeom prst="ellipse">
              <a:avLst/>
            </a:prstGeom>
            <a:noFill/>
            <a:ln cap="flat" cmpd="sng" w="2857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A screenshot of a cell phone&#10;&#10;Description automatically generated" id="541" name="Google Shape;541;g6bd0f91e44_5_55"/>
          <p:cNvPicPr preferRelativeResize="0"/>
          <p:nvPr/>
        </p:nvPicPr>
        <p:blipFill rotWithShape="1">
          <a:blip r:embed="rId6">
            <a:alphaModFix/>
          </a:blip>
          <a:srcRect b="45587" l="29908" r="52991" t="6531"/>
          <a:stretch/>
        </p:blipFill>
        <p:spPr>
          <a:xfrm>
            <a:off x="10908225" y="4710025"/>
            <a:ext cx="1280701" cy="2147974"/>
          </a:xfrm>
          <a:prstGeom prst="rect">
            <a:avLst/>
          </a:prstGeom>
          <a:noFill/>
          <a:ln>
            <a:noFill/>
          </a:ln>
        </p:spPr>
      </p:pic>
      <p:pic>
        <p:nvPicPr>
          <p:cNvPr descr="A screenshot of a cell phone&#10;&#10;Description automatically generated" id="542" name="Google Shape;542;g6bd0f91e44_5_55"/>
          <p:cNvPicPr preferRelativeResize="0"/>
          <p:nvPr/>
        </p:nvPicPr>
        <p:blipFill rotWithShape="1">
          <a:blip r:embed="rId6">
            <a:alphaModFix/>
          </a:blip>
          <a:srcRect b="44970" l="12982" r="70361" t="6434"/>
          <a:stretch/>
        </p:blipFill>
        <p:spPr>
          <a:xfrm>
            <a:off x="0" y="4753976"/>
            <a:ext cx="1201452" cy="20996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22"/>
                                        </p:tgtEl>
                                        <p:attrNameLst>
                                          <p:attrName>style.visibility</p:attrName>
                                        </p:attrNameLst>
                                      </p:cBhvr>
                                      <p:to>
                                        <p:strVal val="visible"/>
                                      </p:to>
                                    </p:set>
                                    <p:animEffect filter="fade" transition="in">
                                      <p:cBhvr>
                                        <p:cTn dur="500"/>
                                        <p:tgtEl>
                                          <p:spTgt spid="5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pic>
        <p:nvPicPr>
          <p:cNvPr id="547" name="Google Shape;547;p15"/>
          <p:cNvPicPr preferRelativeResize="0"/>
          <p:nvPr/>
        </p:nvPicPr>
        <p:blipFill rotWithShape="1">
          <a:blip r:embed="rId3">
            <a:alphaModFix/>
          </a:blip>
          <a:srcRect b="0" l="0" r="0" t="0"/>
          <a:stretch/>
        </p:blipFill>
        <p:spPr>
          <a:xfrm>
            <a:off x="-53947" y="-238869"/>
            <a:ext cx="12550140" cy="7223759"/>
          </a:xfrm>
          <a:prstGeom prst="rect">
            <a:avLst/>
          </a:prstGeom>
          <a:noFill/>
          <a:ln>
            <a:noFill/>
          </a:ln>
        </p:spPr>
      </p:pic>
      <p:grpSp>
        <p:nvGrpSpPr>
          <p:cNvPr id="548" name="Google Shape;548;p15"/>
          <p:cNvGrpSpPr/>
          <p:nvPr/>
        </p:nvGrpSpPr>
        <p:grpSpPr>
          <a:xfrm>
            <a:off x="3379820" y="2265015"/>
            <a:ext cx="4667962" cy="2215991"/>
            <a:chOff x="3887142" y="3648334"/>
            <a:chExt cx="4667962" cy="2215991"/>
          </a:xfrm>
        </p:grpSpPr>
        <p:sp>
          <p:nvSpPr>
            <p:cNvPr id="549" name="Google Shape;549;p15"/>
            <p:cNvSpPr txBox="1"/>
            <p:nvPr/>
          </p:nvSpPr>
          <p:spPr>
            <a:xfrm>
              <a:off x="3887142" y="4904032"/>
              <a:ext cx="466796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CN" sz="2400">
                  <a:solidFill>
                    <a:srgbClr val="61B5C0"/>
                  </a:solidFill>
                  <a:latin typeface="Microsoft Yahei"/>
                  <a:ea typeface="Microsoft Yahei"/>
                  <a:cs typeface="Microsoft Yahei"/>
                  <a:sym typeface="Microsoft Yahei"/>
                </a:rPr>
                <a:t>Future Work</a:t>
              </a:r>
              <a:endParaRPr b="1" sz="2400">
                <a:solidFill>
                  <a:srgbClr val="61B5C0"/>
                </a:solidFill>
                <a:latin typeface="Microsoft Yahei"/>
                <a:ea typeface="Microsoft Yahei"/>
                <a:cs typeface="Microsoft Yahei"/>
                <a:sym typeface="Microsoft Yahei"/>
              </a:endParaRPr>
            </a:p>
          </p:txBody>
        </p:sp>
        <p:sp>
          <p:nvSpPr>
            <p:cNvPr id="550" name="Google Shape;550;p15"/>
            <p:cNvSpPr txBox="1"/>
            <p:nvPr/>
          </p:nvSpPr>
          <p:spPr>
            <a:xfrm>
              <a:off x="4444777" y="3648334"/>
              <a:ext cx="1295400" cy="221599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zh-CN" sz="13800">
                  <a:solidFill>
                    <a:srgbClr val="5DB6C3"/>
                  </a:solidFill>
                  <a:latin typeface="Calibri"/>
                  <a:ea typeface="Calibri"/>
                  <a:cs typeface="Calibri"/>
                  <a:sym typeface="Calibri"/>
                </a:rPr>
                <a:t>P</a:t>
              </a:r>
              <a:endParaRPr sz="13800">
                <a:solidFill>
                  <a:srgbClr val="5DB6C3"/>
                </a:solidFill>
                <a:latin typeface="Calibri"/>
                <a:ea typeface="Calibri"/>
                <a:cs typeface="Calibri"/>
                <a:sym typeface="Calibri"/>
              </a:endParaRPr>
            </a:p>
          </p:txBody>
        </p:sp>
        <p:sp>
          <p:nvSpPr>
            <p:cNvPr id="551" name="Google Shape;551;p15"/>
            <p:cNvSpPr txBox="1"/>
            <p:nvPr/>
          </p:nvSpPr>
          <p:spPr>
            <a:xfrm>
              <a:off x="5541899" y="4511040"/>
              <a:ext cx="133217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2000">
                  <a:solidFill>
                    <a:srgbClr val="5DB6C3"/>
                  </a:solidFill>
                  <a:latin typeface="Calibri"/>
                  <a:ea typeface="Calibri"/>
                  <a:cs typeface="Calibri"/>
                  <a:sym typeface="Calibri"/>
                </a:rPr>
                <a:t>art 04</a:t>
              </a:r>
              <a:endParaRPr b="1" sz="2000">
                <a:solidFill>
                  <a:srgbClr val="5DB6C3"/>
                </a:solidFill>
                <a:latin typeface="Calibri"/>
                <a:ea typeface="Calibri"/>
                <a:cs typeface="Calibri"/>
                <a:sym typeface="Calibri"/>
              </a:endParaRPr>
            </a:p>
          </p:txBody>
        </p:sp>
      </p:grpSp>
      <p:grpSp>
        <p:nvGrpSpPr>
          <p:cNvPr id="552" name="Google Shape;552;p15"/>
          <p:cNvGrpSpPr/>
          <p:nvPr/>
        </p:nvGrpSpPr>
        <p:grpSpPr>
          <a:xfrm>
            <a:off x="7594258" y="2734342"/>
            <a:ext cx="1468169" cy="1277337"/>
            <a:chOff x="7594258" y="2734342"/>
            <a:chExt cx="1468169" cy="1277337"/>
          </a:xfrm>
        </p:grpSpPr>
        <p:grpSp>
          <p:nvGrpSpPr>
            <p:cNvPr id="553" name="Google Shape;553;p15"/>
            <p:cNvGrpSpPr/>
            <p:nvPr/>
          </p:nvGrpSpPr>
          <p:grpSpPr>
            <a:xfrm>
              <a:off x="7594258" y="2734342"/>
              <a:ext cx="1468169" cy="1277337"/>
              <a:chOff x="3798124" y="1016405"/>
              <a:chExt cx="4588132" cy="3991769"/>
            </a:xfrm>
          </p:grpSpPr>
          <p:sp>
            <p:nvSpPr>
              <p:cNvPr id="554" name="Google Shape;554;p15"/>
              <p:cNvSpPr/>
              <p:nvPr/>
            </p:nvSpPr>
            <p:spPr>
              <a:xfrm>
                <a:off x="3801081" y="1026752"/>
                <a:ext cx="4582220" cy="3970271"/>
              </a:xfrm>
              <a:custGeom>
                <a:rect b="b" l="l" r="r" t="t"/>
                <a:pathLst>
                  <a:path extrusionOk="0" h="2686" w="3100">
                    <a:moveTo>
                      <a:pt x="2326" y="0"/>
                    </a:moveTo>
                    <a:lnTo>
                      <a:pt x="3100" y="1344"/>
                    </a:lnTo>
                    <a:lnTo>
                      <a:pt x="2326" y="2686"/>
                    </a:lnTo>
                    <a:lnTo>
                      <a:pt x="774" y="2686"/>
                    </a:lnTo>
                    <a:lnTo>
                      <a:pt x="0" y="1344"/>
                    </a:lnTo>
                    <a:lnTo>
                      <a:pt x="774" y="0"/>
                    </a:lnTo>
                    <a:lnTo>
                      <a:pt x="2326" y="0"/>
                    </a:lnTo>
                    <a:close/>
                  </a:path>
                </a:pathLst>
              </a:custGeom>
              <a:solidFill>
                <a:srgbClr val="5DB6C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5" name="Google Shape;555;p15"/>
              <p:cNvSpPr/>
              <p:nvPr/>
            </p:nvSpPr>
            <p:spPr>
              <a:xfrm>
                <a:off x="4946668" y="1029745"/>
                <a:ext cx="3439588" cy="1986823"/>
              </a:xfrm>
              <a:custGeom>
                <a:rect b="b" l="l" r="r" t="t"/>
                <a:pathLst>
                  <a:path extrusionOk="0" h="1968" w="3407">
                    <a:moveTo>
                      <a:pt x="2273" y="0"/>
                    </a:moveTo>
                    <a:lnTo>
                      <a:pt x="0" y="0"/>
                    </a:lnTo>
                    <a:lnTo>
                      <a:pt x="3407" y="1968"/>
                    </a:lnTo>
                    <a:lnTo>
                      <a:pt x="2273" y="0"/>
                    </a:lnTo>
                    <a:close/>
                  </a:path>
                </a:pathLst>
              </a:custGeom>
              <a:solidFill>
                <a:srgbClr val="FFFFFF">
                  <a:alpha val="2196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6" name="Google Shape;556;p15"/>
              <p:cNvSpPr/>
              <p:nvPr/>
            </p:nvSpPr>
            <p:spPr>
              <a:xfrm>
                <a:off x="3800811" y="1028230"/>
                <a:ext cx="3439588" cy="1986823"/>
              </a:xfrm>
              <a:custGeom>
                <a:rect b="b" l="l" r="r" t="t"/>
                <a:pathLst>
                  <a:path extrusionOk="0" h="1968" w="3407">
                    <a:moveTo>
                      <a:pt x="3407" y="0"/>
                    </a:moveTo>
                    <a:lnTo>
                      <a:pt x="1134" y="0"/>
                    </a:lnTo>
                    <a:lnTo>
                      <a:pt x="0" y="1968"/>
                    </a:lnTo>
                    <a:lnTo>
                      <a:pt x="3407" y="0"/>
                    </a:lnTo>
                    <a:close/>
                  </a:path>
                </a:pathLst>
              </a:custGeom>
              <a:solidFill>
                <a:srgbClr val="FFFFFF">
                  <a:alpha val="2196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7" name="Google Shape;557;p15"/>
              <p:cNvSpPr/>
              <p:nvPr/>
            </p:nvSpPr>
            <p:spPr>
              <a:xfrm>
                <a:off x="3800811" y="3024379"/>
                <a:ext cx="3439588" cy="1983795"/>
              </a:xfrm>
              <a:custGeom>
                <a:rect b="b" l="l" r="r" t="t"/>
                <a:pathLst>
                  <a:path extrusionOk="0" h="1965" w="3407">
                    <a:moveTo>
                      <a:pt x="0" y="0"/>
                    </a:moveTo>
                    <a:lnTo>
                      <a:pt x="1134" y="1965"/>
                    </a:lnTo>
                    <a:lnTo>
                      <a:pt x="3407" y="1965"/>
                    </a:lnTo>
                    <a:lnTo>
                      <a:pt x="0" y="0"/>
                    </a:lnTo>
                    <a:close/>
                  </a:path>
                </a:pathLst>
              </a:custGeom>
              <a:solidFill>
                <a:srgbClr val="FFFFFF">
                  <a:alpha val="2196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8" name="Google Shape;558;p15"/>
              <p:cNvSpPr/>
              <p:nvPr/>
            </p:nvSpPr>
            <p:spPr>
              <a:xfrm>
                <a:off x="4946668" y="3016568"/>
                <a:ext cx="3439588" cy="1983795"/>
              </a:xfrm>
              <a:custGeom>
                <a:rect b="b" l="l" r="r" t="t"/>
                <a:pathLst>
                  <a:path extrusionOk="0" h="1965" w="3407">
                    <a:moveTo>
                      <a:pt x="3407" y="0"/>
                    </a:moveTo>
                    <a:lnTo>
                      <a:pt x="0" y="1965"/>
                    </a:lnTo>
                    <a:lnTo>
                      <a:pt x="2273" y="1965"/>
                    </a:lnTo>
                    <a:lnTo>
                      <a:pt x="3407" y="0"/>
                    </a:lnTo>
                    <a:close/>
                  </a:path>
                </a:pathLst>
              </a:custGeom>
              <a:solidFill>
                <a:srgbClr val="FFFFFF">
                  <a:alpha val="2196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9" name="Google Shape;559;p15"/>
              <p:cNvSpPr/>
              <p:nvPr/>
            </p:nvSpPr>
            <p:spPr>
              <a:xfrm>
                <a:off x="3798124" y="1016405"/>
                <a:ext cx="4524573" cy="3915581"/>
              </a:xfrm>
              <a:custGeom>
                <a:rect b="b" l="l" r="r" t="t"/>
                <a:pathLst>
                  <a:path extrusionOk="0" h="2649" w="3061">
                    <a:moveTo>
                      <a:pt x="2297" y="0"/>
                    </a:moveTo>
                    <a:lnTo>
                      <a:pt x="3061" y="1325"/>
                    </a:lnTo>
                    <a:lnTo>
                      <a:pt x="2297" y="2649"/>
                    </a:lnTo>
                    <a:lnTo>
                      <a:pt x="764" y="2649"/>
                    </a:lnTo>
                    <a:lnTo>
                      <a:pt x="0" y="1325"/>
                    </a:lnTo>
                    <a:lnTo>
                      <a:pt x="764" y="0"/>
                    </a:lnTo>
                    <a:lnTo>
                      <a:pt x="229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0" name="Google Shape;560;p15"/>
              <p:cNvSpPr/>
              <p:nvPr/>
            </p:nvSpPr>
            <p:spPr>
              <a:xfrm>
                <a:off x="6059671" y="1016405"/>
                <a:ext cx="2263026" cy="1958530"/>
              </a:xfrm>
              <a:custGeom>
                <a:rect b="b" l="l" r="r" t="t"/>
                <a:pathLst>
                  <a:path extrusionOk="0" h="1325" w="1531">
                    <a:moveTo>
                      <a:pt x="767" y="0"/>
                    </a:moveTo>
                    <a:lnTo>
                      <a:pt x="767" y="0"/>
                    </a:lnTo>
                    <a:lnTo>
                      <a:pt x="0" y="442"/>
                    </a:lnTo>
                    <a:lnTo>
                      <a:pt x="1531" y="1325"/>
                    </a:lnTo>
                    <a:lnTo>
                      <a:pt x="76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1" name="Google Shape;561;p15"/>
              <p:cNvSpPr/>
              <p:nvPr/>
            </p:nvSpPr>
            <p:spPr>
              <a:xfrm>
                <a:off x="3798124" y="2974934"/>
                <a:ext cx="3395277" cy="1957051"/>
              </a:xfrm>
              <a:custGeom>
                <a:rect b="b" l="l" r="r" t="t"/>
                <a:pathLst>
                  <a:path extrusionOk="0" h="1324" w="2297">
                    <a:moveTo>
                      <a:pt x="0" y="0"/>
                    </a:moveTo>
                    <a:lnTo>
                      <a:pt x="764" y="1324"/>
                    </a:lnTo>
                    <a:lnTo>
                      <a:pt x="2297" y="1324"/>
                    </a:lnTo>
                    <a:lnTo>
                      <a:pt x="764" y="1324"/>
                    </a:lnTo>
                    <a:lnTo>
                      <a:pt x="1530" y="882"/>
                    </a:lnTo>
                    <a:lnTo>
                      <a:pt x="0"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2" name="Google Shape;562;p15"/>
              <p:cNvSpPr/>
              <p:nvPr/>
            </p:nvSpPr>
            <p:spPr>
              <a:xfrm>
                <a:off x="6059671" y="2974934"/>
                <a:ext cx="2263026" cy="1957051"/>
              </a:xfrm>
              <a:custGeom>
                <a:rect b="b" l="l" r="r" t="t"/>
                <a:pathLst>
                  <a:path extrusionOk="0" h="1324" w="1531">
                    <a:moveTo>
                      <a:pt x="1531" y="0"/>
                    </a:moveTo>
                    <a:lnTo>
                      <a:pt x="0" y="882"/>
                    </a:lnTo>
                    <a:lnTo>
                      <a:pt x="767" y="1324"/>
                    </a:lnTo>
                    <a:lnTo>
                      <a:pt x="1531"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3" name="Google Shape;563;p15"/>
              <p:cNvSpPr/>
              <p:nvPr/>
            </p:nvSpPr>
            <p:spPr>
              <a:xfrm>
                <a:off x="4927420" y="4278650"/>
                <a:ext cx="2265982" cy="653336"/>
              </a:xfrm>
              <a:custGeom>
                <a:rect b="b" l="l" r="r" t="t"/>
                <a:pathLst>
                  <a:path extrusionOk="0" h="442" w="1533">
                    <a:moveTo>
                      <a:pt x="766" y="0"/>
                    </a:moveTo>
                    <a:lnTo>
                      <a:pt x="0" y="442"/>
                    </a:lnTo>
                    <a:lnTo>
                      <a:pt x="1533" y="442"/>
                    </a:lnTo>
                    <a:lnTo>
                      <a:pt x="766"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4" name="Google Shape;564;p15"/>
              <p:cNvSpPr/>
              <p:nvPr/>
            </p:nvSpPr>
            <p:spPr>
              <a:xfrm>
                <a:off x="3798124" y="1016405"/>
                <a:ext cx="2261547" cy="1958530"/>
              </a:xfrm>
              <a:custGeom>
                <a:rect b="b" l="l" r="r" t="t"/>
                <a:pathLst>
                  <a:path extrusionOk="0" h="1325" w="1530">
                    <a:moveTo>
                      <a:pt x="764" y="0"/>
                    </a:moveTo>
                    <a:lnTo>
                      <a:pt x="764" y="0"/>
                    </a:lnTo>
                    <a:lnTo>
                      <a:pt x="0" y="1325"/>
                    </a:lnTo>
                    <a:lnTo>
                      <a:pt x="1530" y="442"/>
                    </a:lnTo>
                    <a:lnTo>
                      <a:pt x="764"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5" name="Google Shape;565;p15"/>
              <p:cNvSpPr/>
              <p:nvPr/>
            </p:nvSpPr>
            <p:spPr>
              <a:xfrm>
                <a:off x="4927420" y="1016405"/>
                <a:ext cx="2265982" cy="653336"/>
              </a:xfrm>
              <a:custGeom>
                <a:rect b="b" l="l" r="r" t="t"/>
                <a:pathLst>
                  <a:path extrusionOk="0" h="442" w="1533">
                    <a:moveTo>
                      <a:pt x="1533" y="0"/>
                    </a:moveTo>
                    <a:lnTo>
                      <a:pt x="0" y="0"/>
                    </a:lnTo>
                    <a:lnTo>
                      <a:pt x="766" y="442"/>
                    </a:lnTo>
                    <a:lnTo>
                      <a:pt x="1533"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66" name="Google Shape;566;p15"/>
            <p:cNvSpPr/>
            <p:nvPr/>
          </p:nvSpPr>
          <p:spPr>
            <a:xfrm>
              <a:off x="8039951" y="3204569"/>
              <a:ext cx="576782" cy="336883"/>
            </a:xfrm>
            <a:custGeom>
              <a:rect b="b" l="l" r="r" t="t"/>
              <a:pathLst>
                <a:path extrusionOk="0" h="293" w="497">
                  <a:moveTo>
                    <a:pt x="124" y="221"/>
                  </a:moveTo>
                  <a:lnTo>
                    <a:pt x="124" y="221"/>
                  </a:lnTo>
                  <a:cubicBezTo>
                    <a:pt x="124" y="97"/>
                    <a:pt x="124" y="97"/>
                    <a:pt x="124" y="97"/>
                  </a:cubicBezTo>
                  <a:cubicBezTo>
                    <a:pt x="177" y="97"/>
                    <a:pt x="177" y="97"/>
                    <a:pt x="177" y="97"/>
                  </a:cubicBezTo>
                  <a:cubicBezTo>
                    <a:pt x="88" y="0"/>
                    <a:pt x="88" y="0"/>
                    <a:pt x="88" y="0"/>
                  </a:cubicBezTo>
                  <a:cubicBezTo>
                    <a:pt x="0" y="97"/>
                    <a:pt x="0" y="97"/>
                    <a:pt x="0" y="97"/>
                  </a:cubicBezTo>
                  <a:cubicBezTo>
                    <a:pt x="53" y="97"/>
                    <a:pt x="53" y="97"/>
                    <a:pt x="53" y="97"/>
                  </a:cubicBezTo>
                  <a:cubicBezTo>
                    <a:pt x="53" y="248"/>
                    <a:pt x="53" y="248"/>
                    <a:pt x="53" y="248"/>
                  </a:cubicBezTo>
                  <a:cubicBezTo>
                    <a:pt x="53" y="274"/>
                    <a:pt x="71" y="292"/>
                    <a:pt x="97" y="292"/>
                  </a:cubicBezTo>
                  <a:cubicBezTo>
                    <a:pt x="319" y="292"/>
                    <a:pt x="319" y="292"/>
                    <a:pt x="319" y="292"/>
                  </a:cubicBezTo>
                  <a:cubicBezTo>
                    <a:pt x="256" y="221"/>
                    <a:pt x="256" y="221"/>
                    <a:pt x="256" y="221"/>
                  </a:cubicBezTo>
                  <a:lnTo>
                    <a:pt x="124" y="221"/>
                  </a:lnTo>
                  <a:close/>
                  <a:moveTo>
                    <a:pt x="443" y="195"/>
                  </a:moveTo>
                  <a:lnTo>
                    <a:pt x="443" y="195"/>
                  </a:lnTo>
                  <a:cubicBezTo>
                    <a:pt x="443" y="44"/>
                    <a:pt x="443" y="44"/>
                    <a:pt x="443" y="44"/>
                  </a:cubicBezTo>
                  <a:cubicBezTo>
                    <a:pt x="443" y="17"/>
                    <a:pt x="425" y="0"/>
                    <a:pt x="399" y="0"/>
                  </a:cubicBezTo>
                  <a:cubicBezTo>
                    <a:pt x="177" y="0"/>
                    <a:pt x="177" y="0"/>
                    <a:pt x="177" y="0"/>
                  </a:cubicBezTo>
                  <a:cubicBezTo>
                    <a:pt x="239" y="61"/>
                    <a:pt x="239" y="61"/>
                    <a:pt x="239" y="61"/>
                  </a:cubicBezTo>
                  <a:cubicBezTo>
                    <a:pt x="372" y="61"/>
                    <a:pt x="372" y="61"/>
                    <a:pt x="372" y="61"/>
                  </a:cubicBezTo>
                  <a:cubicBezTo>
                    <a:pt x="372" y="195"/>
                    <a:pt x="372" y="195"/>
                    <a:pt x="372" y="195"/>
                  </a:cubicBezTo>
                  <a:cubicBezTo>
                    <a:pt x="319" y="195"/>
                    <a:pt x="319" y="195"/>
                    <a:pt x="319" y="195"/>
                  </a:cubicBezTo>
                  <a:cubicBezTo>
                    <a:pt x="407" y="292"/>
                    <a:pt x="407" y="292"/>
                    <a:pt x="407" y="292"/>
                  </a:cubicBezTo>
                  <a:cubicBezTo>
                    <a:pt x="496" y="195"/>
                    <a:pt x="496" y="195"/>
                    <a:pt x="496" y="195"/>
                  </a:cubicBezTo>
                  <a:lnTo>
                    <a:pt x="443" y="195"/>
                  </a:lnTo>
                  <a:close/>
                </a:path>
              </a:pathLst>
            </a:custGeom>
            <a:solidFill>
              <a:srgbClr val="FFFFFF">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105">
                <a:solidFill>
                  <a:srgbClr val="000000"/>
                </a:solidFill>
                <a:latin typeface="Calibri"/>
                <a:ea typeface="Calibri"/>
                <a:cs typeface="Calibri"/>
                <a:sym typeface="Calibri"/>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pic>
        <p:nvPicPr>
          <p:cNvPr id="571" name="Google Shape;571;g6bd0f91e44_0_159"/>
          <p:cNvPicPr preferRelativeResize="0"/>
          <p:nvPr/>
        </p:nvPicPr>
        <p:blipFill rotWithShape="1">
          <a:blip r:embed="rId3">
            <a:alphaModFix/>
          </a:blip>
          <a:srcRect b="1243" l="650" r="2205" t="3816"/>
          <a:stretch/>
        </p:blipFill>
        <p:spPr>
          <a:xfrm>
            <a:off x="0" y="0"/>
            <a:ext cx="12192001" cy="6858000"/>
          </a:xfrm>
          <a:prstGeom prst="rect">
            <a:avLst/>
          </a:prstGeom>
          <a:noFill/>
          <a:ln>
            <a:noFill/>
          </a:ln>
        </p:spPr>
      </p:pic>
      <p:sp>
        <p:nvSpPr>
          <p:cNvPr id="572" name="Google Shape;572;g6bd0f91e44_0_159"/>
          <p:cNvSpPr/>
          <p:nvPr/>
        </p:nvSpPr>
        <p:spPr>
          <a:xfrm>
            <a:off x="4855122" y="143706"/>
            <a:ext cx="24819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CN" sz="2400">
                <a:solidFill>
                  <a:srgbClr val="61B5C0"/>
                </a:solidFill>
                <a:latin typeface="Microsoft Yahei"/>
                <a:ea typeface="Microsoft Yahei"/>
                <a:cs typeface="Microsoft Yahei"/>
                <a:sym typeface="Microsoft Yahei"/>
              </a:rPr>
              <a:t>Future</a:t>
            </a:r>
            <a:endParaRPr b="1" sz="2400">
              <a:solidFill>
                <a:srgbClr val="61B5C0"/>
              </a:solidFill>
              <a:latin typeface="Microsoft Yahei"/>
              <a:ea typeface="Microsoft Yahei"/>
              <a:cs typeface="Microsoft Yahei"/>
              <a:sym typeface="Microsoft Yahei"/>
            </a:endParaRPr>
          </a:p>
          <a:p>
            <a:pPr indent="0" lvl="0" marL="0" marR="0" rtl="0" algn="ctr">
              <a:spcBef>
                <a:spcPts val="0"/>
              </a:spcBef>
              <a:spcAft>
                <a:spcPts val="0"/>
              </a:spcAft>
              <a:buNone/>
            </a:pPr>
            <a:r>
              <a:rPr b="1" lang="zh-CN" sz="2400">
                <a:solidFill>
                  <a:srgbClr val="61B5C0"/>
                </a:solidFill>
                <a:latin typeface="Microsoft Yahei"/>
                <a:ea typeface="Microsoft Yahei"/>
                <a:cs typeface="Microsoft Yahei"/>
                <a:sym typeface="Microsoft Yahei"/>
              </a:rPr>
              <a:t>Work</a:t>
            </a:r>
            <a:endParaRPr b="1" sz="2400">
              <a:solidFill>
                <a:srgbClr val="61B5C0"/>
              </a:solidFill>
              <a:latin typeface="Microsoft Yahei"/>
              <a:ea typeface="Microsoft Yahei"/>
              <a:cs typeface="Microsoft Yahei"/>
              <a:sym typeface="Microsoft Yahei"/>
            </a:endParaRPr>
          </a:p>
        </p:txBody>
      </p:sp>
      <p:pic>
        <p:nvPicPr>
          <p:cNvPr id="573" name="Google Shape;573;g6bd0f91e44_0_159"/>
          <p:cNvPicPr preferRelativeResize="0"/>
          <p:nvPr/>
        </p:nvPicPr>
        <p:blipFill rotWithShape="1">
          <a:blip r:embed="rId4">
            <a:alphaModFix/>
          </a:blip>
          <a:srcRect b="0" l="0" r="0" t="50000"/>
          <a:stretch/>
        </p:blipFill>
        <p:spPr>
          <a:xfrm>
            <a:off x="5552575" y="-1"/>
            <a:ext cx="1081829" cy="156833"/>
          </a:xfrm>
          <a:custGeom>
            <a:rect b="b" l="l" r="r" t="t"/>
            <a:pathLst>
              <a:path extrusionOk="0" h="1792380" w="4121253">
                <a:moveTo>
                  <a:pt x="0" y="0"/>
                </a:moveTo>
                <a:lnTo>
                  <a:pt x="4121253" y="0"/>
                </a:lnTo>
                <a:lnTo>
                  <a:pt x="4121253" y="1792380"/>
                </a:lnTo>
                <a:lnTo>
                  <a:pt x="0" y="1792380"/>
                </a:lnTo>
                <a:close/>
              </a:path>
            </a:pathLst>
          </a:custGeom>
          <a:noFill/>
          <a:ln>
            <a:noFill/>
          </a:ln>
        </p:spPr>
      </p:pic>
      <p:sp>
        <p:nvSpPr>
          <p:cNvPr id="574" name="Google Shape;574;g6bd0f91e44_0_159"/>
          <p:cNvSpPr/>
          <p:nvPr/>
        </p:nvSpPr>
        <p:spPr>
          <a:xfrm>
            <a:off x="6907184" y="2667735"/>
            <a:ext cx="2172177" cy="2174802"/>
          </a:xfrm>
          <a:custGeom>
            <a:rect b="b" l="l" r="r" t="t"/>
            <a:pathLst>
              <a:path extrusionOk="0" h="1024" w="1023">
                <a:moveTo>
                  <a:pt x="511" y="0"/>
                </a:moveTo>
                <a:cubicBezTo>
                  <a:pt x="229" y="0"/>
                  <a:pt x="0" y="230"/>
                  <a:pt x="0" y="512"/>
                </a:cubicBezTo>
                <a:cubicBezTo>
                  <a:pt x="0" y="794"/>
                  <a:pt x="229" y="1024"/>
                  <a:pt x="511" y="1024"/>
                </a:cubicBezTo>
                <a:cubicBezTo>
                  <a:pt x="794" y="1024"/>
                  <a:pt x="1023" y="794"/>
                  <a:pt x="1023" y="512"/>
                </a:cubicBezTo>
                <a:cubicBezTo>
                  <a:pt x="1023" y="230"/>
                  <a:pt x="794" y="0"/>
                  <a:pt x="511" y="0"/>
                </a:cubicBezTo>
                <a:moveTo>
                  <a:pt x="511" y="939"/>
                </a:moveTo>
                <a:cubicBezTo>
                  <a:pt x="276" y="939"/>
                  <a:pt x="85" y="747"/>
                  <a:pt x="85" y="512"/>
                </a:cubicBezTo>
                <a:cubicBezTo>
                  <a:pt x="85" y="277"/>
                  <a:pt x="276" y="85"/>
                  <a:pt x="511" y="85"/>
                </a:cubicBezTo>
                <a:cubicBezTo>
                  <a:pt x="747" y="85"/>
                  <a:pt x="938" y="277"/>
                  <a:pt x="938" y="512"/>
                </a:cubicBezTo>
                <a:cubicBezTo>
                  <a:pt x="938" y="747"/>
                  <a:pt x="747" y="939"/>
                  <a:pt x="511" y="939"/>
                </a:cubicBez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5" name="Google Shape;575;g6bd0f91e44_0_159"/>
          <p:cNvSpPr/>
          <p:nvPr/>
        </p:nvSpPr>
        <p:spPr>
          <a:xfrm>
            <a:off x="7629056" y="3392231"/>
            <a:ext cx="728434" cy="725809"/>
          </a:xfrm>
          <a:custGeom>
            <a:rect b="b" l="l" r="r" t="t"/>
            <a:pathLst>
              <a:path extrusionOk="0" h="342" w="343">
                <a:moveTo>
                  <a:pt x="171" y="0"/>
                </a:moveTo>
                <a:cubicBezTo>
                  <a:pt x="77" y="0"/>
                  <a:pt x="0" y="77"/>
                  <a:pt x="0" y="171"/>
                </a:cubicBezTo>
                <a:cubicBezTo>
                  <a:pt x="0" y="265"/>
                  <a:pt x="77" y="342"/>
                  <a:pt x="171" y="342"/>
                </a:cubicBezTo>
                <a:cubicBezTo>
                  <a:pt x="266" y="342"/>
                  <a:pt x="343" y="265"/>
                  <a:pt x="343" y="171"/>
                </a:cubicBezTo>
                <a:cubicBezTo>
                  <a:pt x="343" y="77"/>
                  <a:pt x="266" y="0"/>
                  <a:pt x="171" y="0"/>
                </a:cubicBezTo>
                <a:moveTo>
                  <a:pt x="171" y="257"/>
                </a:moveTo>
                <a:cubicBezTo>
                  <a:pt x="124" y="257"/>
                  <a:pt x="85" y="219"/>
                  <a:pt x="85" y="171"/>
                </a:cubicBezTo>
                <a:cubicBezTo>
                  <a:pt x="85" y="123"/>
                  <a:pt x="124" y="85"/>
                  <a:pt x="171" y="85"/>
                </a:cubicBezTo>
                <a:cubicBezTo>
                  <a:pt x="219" y="85"/>
                  <a:pt x="258" y="123"/>
                  <a:pt x="258" y="171"/>
                </a:cubicBezTo>
                <a:cubicBezTo>
                  <a:pt x="258" y="219"/>
                  <a:pt x="219" y="257"/>
                  <a:pt x="171" y="257"/>
                </a:cubicBez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6" name="Google Shape;576;g6bd0f91e44_0_159"/>
          <p:cNvSpPr/>
          <p:nvPr/>
        </p:nvSpPr>
        <p:spPr>
          <a:xfrm>
            <a:off x="7905992" y="3740042"/>
            <a:ext cx="27562" cy="13125"/>
          </a:xfrm>
          <a:custGeom>
            <a:rect b="b" l="l" r="r" t="t"/>
            <a:pathLst>
              <a:path extrusionOk="0" h="10" w="21">
                <a:moveTo>
                  <a:pt x="11" y="0"/>
                </a:moveTo>
                <a:lnTo>
                  <a:pt x="0" y="10"/>
                </a:lnTo>
                <a:lnTo>
                  <a:pt x="21" y="10"/>
                </a:lnTo>
                <a:lnTo>
                  <a:pt x="11"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7" name="Google Shape;577;g6bd0f91e44_0_159"/>
          <p:cNvSpPr/>
          <p:nvPr/>
        </p:nvSpPr>
        <p:spPr>
          <a:xfrm>
            <a:off x="6745748" y="2774047"/>
            <a:ext cx="0" cy="0"/>
          </a:xfrm>
          <a:custGeom>
            <a:rect b="b" l="l" r="r" t="t"/>
            <a:pathLst>
              <a:path extrusionOk="0" h="120000" w="120000">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DBCB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8" name="Google Shape;578;g6bd0f91e44_0_159"/>
          <p:cNvSpPr txBox="1"/>
          <p:nvPr/>
        </p:nvSpPr>
        <p:spPr>
          <a:xfrm>
            <a:off x="1378850" y="1687275"/>
            <a:ext cx="9670200" cy="444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rgbClr val="434343"/>
              </a:solidFill>
            </a:endParaRPr>
          </a:p>
          <a:p>
            <a:pPr indent="-381000" lvl="0" marL="457200" rtl="0" algn="l">
              <a:spcBef>
                <a:spcPts val="0"/>
              </a:spcBef>
              <a:spcAft>
                <a:spcPts val="0"/>
              </a:spcAft>
              <a:buClr>
                <a:srgbClr val="434343"/>
              </a:buClr>
              <a:buSzPts val="2400"/>
              <a:buChar char="●"/>
            </a:pPr>
            <a:r>
              <a:rPr lang="zh-CN" sz="2400">
                <a:solidFill>
                  <a:srgbClr val="434343"/>
                </a:solidFill>
              </a:rPr>
              <a:t>Train models on entire dataset</a:t>
            </a:r>
            <a:endParaRPr sz="2400">
              <a:solidFill>
                <a:srgbClr val="434343"/>
              </a:solidFill>
            </a:endParaRPr>
          </a:p>
          <a:p>
            <a:pPr indent="-381000" lvl="0" marL="914400" rtl="0" algn="l">
              <a:spcBef>
                <a:spcPts val="0"/>
              </a:spcBef>
              <a:spcAft>
                <a:spcPts val="0"/>
              </a:spcAft>
              <a:buClr>
                <a:srgbClr val="434343"/>
              </a:buClr>
              <a:buSzPts val="2400"/>
              <a:buChar char="-"/>
            </a:pPr>
            <a:r>
              <a:rPr lang="zh-CN" sz="2400">
                <a:solidFill>
                  <a:srgbClr val="434343"/>
                </a:solidFill>
              </a:rPr>
              <a:t>Avoid overfitting of cnn model</a:t>
            </a:r>
            <a:endParaRPr sz="2400">
              <a:solidFill>
                <a:srgbClr val="434343"/>
              </a:solidFill>
            </a:endParaRPr>
          </a:p>
          <a:p>
            <a:pPr indent="0" lvl="0" marL="0" rtl="0" algn="l">
              <a:spcBef>
                <a:spcPts val="0"/>
              </a:spcBef>
              <a:spcAft>
                <a:spcPts val="0"/>
              </a:spcAft>
              <a:buClr>
                <a:schemeClr val="dk1"/>
              </a:buClr>
              <a:buSzPts val="1100"/>
              <a:buFont typeface="Arial"/>
              <a:buNone/>
            </a:pPr>
            <a:r>
              <a:rPr lang="zh-CN" sz="2400">
                <a:solidFill>
                  <a:srgbClr val="434343"/>
                </a:solidFill>
              </a:rPr>
              <a:t>			early stopping</a:t>
            </a:r>
            <a:endParaRPr sz="2400">
              <a:solidFill>
                <a:srgbClr val="434343"/>
              </a:solidFill>
            </a:endParaRPr>
          </a:p>
          <a:p>
            <a:pPr indent="0" lvl="0" marL="0" rtl="0" algn="l">
              <a:spcBef>
                <a:spcPts val="0"/>
              </a:spcBef>
              <a:spcAft>
                <a:spcPts val="0"/>
              </a:spcAft>
              <a:buClr>
                <a:schemeClr val="dk1"/>
              </a:buClr>
              <a:buSzPts val="1100"/>
              <a:buFont typeface="Arial"/>
              <a:buNone/>
            </a:pPr>
            <a:r>
              <a:rPr lang="zh-CN" sz="2400">
                <a:solidFill>
                  <a:srgbClr val="434343"/>
                </a:solidFill>
              </a:rPr>
              <a:t>			dropout layer</a:t>
            </a:r>
            <a:endParaRPr sz="2400">
              <a:solidFill>
                <a:srgbClr val="434343"/>
              </a:solidFill>
            </a:endParaRPr>
          </a:p>
          <a:p>
            <a:pPr indent="0" lvl="0" marL="0" rtl="0" algn="l">
              <a:spcBef>
                <a:spcPts val="0"/>
              </a:spcBef>
              <a:spcAft>
                <a:spcPts val="0"/>
              </a:spcAft>
              <a:buClr>
                <a:schemeClr val="dk1"/>
              </a:buClr>
              <a:buSzPts val="1100"/>
              <a:buFont typeface="Arial"/>
              <a:buNone/>
            </a:pPr>
            <a:r>
              <a:rPr lang="zh-CN" sz="2400">
                <a:solidFill>
                  <a:srgbClr val="434343"/>
                </a:solidFill>
              </a:rPr>
              <a:t>			…</a:t>
            </a:r>
            <a:endParaRPr sz="2400">
              <a:solidFill>
                <a:srgbClr val="434343"/>
              </a:solidFill>
            </a:endParaRPr>
          </a:p>
          <a:p>
            <a:pPr indent="0" lvl="0" marL="457200" rtl="0" algn="l">
              <a:spcBef>
                <a:spcPts val="0"/>
              </a:spcBef>
              <a:spcAft>
                <a:spcPts val="0"/>
              </a:spcAft>
              <a:buNone/>
            </a:pPr>
            <a:r>
              <a:t/>
            </a:r>
            <a:endParaRPr sz="2400">
              <a:solidFill>
                <a:srgbClr val="434343"/>
              </a:solidFill>
            </a:endParaRPr>
          </a:p>
          <a:p>
            <a:pPr indent="-381000" lvl="0" marL="457200" rtl="0" algn="l">
              <a:spcBef>
                <a:spcPts val="0"/>
              </a:spcBef>
              <a:spcAft>
                <a:spcPts val="0"/>
              </a:spcAft>
              <a:buClr>
                <a:srgbClr val="434343"/>
              </a:buClr>
              <a:buSzPts val="2400"/>
              <a:buChar char="●"/>
            </a:pPr>
            <a:r>
              <a:rPr lang="zh-CN" sz="2400">
                <a:solidFill>
                  <a:srgbClr val="434343"/>
                </a:solidFill>
              </a:rPr>
              <a:t>Package into application for use by doctors</a:t>
            </a:r>
            <a:endParaRPr sz="2400">
              <a:solidFill>
                <a:srgbClr val="434343"/>
              </a:solidFill>
            </a:endParaRPr>
          </a:p>
          <a:p>
            <a:pPr indent="0" lvl="0" marL="457200" rtl="0" algn="l">
              <a:spcBef>
                <a:spcPts val="0"/>
              </a:spcBef>
              <a:spcAft>
                <a:spcPts val="0"/>
              </a:spcAft>
              <a:buNone/>
            </a:pPr>
            <a:r>
              <a:t/>
            </a:r>
            <a:endParaRPr sz="2400">
              <a:solidFill>
                <a:srgbClr val="434343"/>
              </a:solidFill>
            </a:endParaRPr>
          </a:p>
          <a:p>
            <a:pPr indent="0" lvl="0" marL="0" rtl="0" algn="l">
              <a:spcBef>
                <a:spcPts val="0"/>
              </a:spcBef>
              <a:spcAft>
                <a:spcPts val="0"/>
              </a:spcAft>
              <a:buNone/>
            </a:pPr>
            <a:r>
              <a:t/>
            </a:r>
            <a:endParaRPr sz="2400">
              <a:solidFill>
                <a:srgbClr val="434343"/>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pic>
        <p:nvPicPr>
          <p:cNvPr id="583" name="Google Shape;583;p26"/>
          <p:cNvPicPr preferRelativeResize="0"/>
          <p:nvPr/>
        </p:nvPicPr>
        <p:blipFill rotWithShape="1">
          <a:blip r:embed="rId3">
            <a:alphaModFix/>
          </a:blip>
          <a:srcRect b="0" l="0" r="0" t="0"/>
          <a:stretch/>
        </p:blipFill>
        <p:spPr>
          <a:xfrm>
            <a:off x="10" y="-12"/>
            <a:ext cx="12550141" cy="7223759"/>
          </a:xfrm>
          <a:prstGeom prst="rect">
            <a:avLst/>
          </a:prstGeom>
          <a:noFill/>
          <a:ln>
            <a:noFill/>
          </a:ln>
        </p:spPr>
      </p:pic>
      <p:grpSp>
        <p:nvGrpSpPr>
          <p:cNvPr id="584" name="Google Shape;584;p26"/>
          <p:cNvGrpSpPr/>
          <p:nvPr/>
        </p:nvGrpSpPr>
        <p:grpSpPr>
          <a:xfrm>
            <a:off x="4280453" y="2086875"/>
            <a:ext cx="4609647" cy="2358602"/>
            <a:chOff x="2885278" y="1565817"/>
            <a:chExt cx="4609647" cy="2358602"/>
          </a:xfrm>
        </p:grpSpPr>
        <p:sp>
          <p:nvSpPr>
            <p:cNvPr id="585" name="Google Shape;585;p26"/>
            <p:cNvSpPr/>
            <p:nvPr/>
          </p:nvSpPr>
          <p:spPr>
            <a:xfrm>
              <a:off x="6199525" y="1565817"/>
              <a:ext cx="1295400" cy="1261800"/>
            </a:xfrm>
            <a:prstGeom prst="arc">
              <a:avLst>
                <a:gd fmla="val 10212009" name="adj1"/>
                <a:gd fmla="val 5039059"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86" name="Google Shape;586;p26"/>
            <p:cNvSpPr txBox="1"/>
            <p:nvPr/>
          </p:nvSpPr>
          <p:spPr>
            <a:xfrm>
              <a:off x="2885278" y="2344617"/>
              <a:ext cx="4010700" cy="76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4400">
                  <a:solidFill>
                    <a:srgbClr val="61B5C0"/>
                  </a:solidFill>
                  <a:latin typeface="Microsoft Yahei"/>
                  <a:ea typeface="Microsoft Yahei"/>
                  <a:cs typeface="Microsoft Yahei"/>
                  <a:sym typeface="Microsoft Yahei"/>
                </a:rPr>
                <a:t>THANK YOU</a:t>
              </a:r>
              <a:endParaRPr/>
            </a:p>
          </p:txBody>
        </p:sp>
        <p:sp>
          <p:nvSpPr>
            <p:cNvPr id="587" name="Google Shape;587;p26"/>
            <p:cNvSpPr txBox="1"/>
            <p:nvPr/>
          </p:nvSpPr>
          <p:spPr>
            <a:xfrm>
              <a:off x="3652033" y="3647519"/>
              <a:ext cx="35382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1800">
                  <a:solidFill>
                    <a:srgbClr val="61B5C0"/>
                  </a:solidFill>
                </a:rPr>
                <a:t>ANY QUESTIONS?</a:t>
              </a:r>
              <a:endParaRPr sz="1800">
                <a:solidFill>
                  <a:srgbClr val="61B5C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pic>
        <p:nvPicPr>
          <p:cNvPr id="92" name="Google Shape;92;p4"/>
          <p:cNvPicPr preferRelativeResize="0"/>
          <p:nvPr/>
        </p:nvPicPr>
        <p:blipFill rotWithShape="1">
          <a:blip r:embed="rId3">
            <a:alphaModFix/>
          </a:blip>
          <a:srcRect b="1244" l="651" r="2203" t="3819"/>
          <a:stretch/>
        </p:blipFill>
        <p:spPr>
          <a:xfrm>
            <a:off x="-3082" y="0"/>
            <a:ext cx="12192000" cy="6858000"/>
          </a:xfrm>
          <a:prstGeom prst="rect">
            <a:avLst/>
          </a:prstGeom>
          <a:noFill/>
          <a:ln>
            <a:noFill/>
          </a:ln>
        </p:spPr>
      </p:pic>
      <p:pic>
        <p:nvPicPr>
          <p:cNvPr id="93" name="Google Shape;93;p4"/>
          <p:cNvPicPr preferRelativeResize="0"/>
          <p:nvPr/>
        </p:nvPicPr>
        <p:blipFill rotWithShape="1">
          <a:blip r:embed="rId4">
            <a:alphaModFix/>
          </a:blip>
          <a:srcRect b="0" l="0" r="0" t="50000"/>
          <a:stretch/>
        </p:blipFill>
        <p:spPr>
          <a:xfrm>
            <a:off x="5552575" y="-1"/>
            <a:ext cx="1086850" cy="157723"/>
          </a:xfrm>
          <a:custGeom>
            <a:rect b="b" l="l" r="r" t="t"/>
            <a:pathLst>
              <a:path extrusionOk="0" h="1792380" w="4121253">
                <a:moveTo>
                  <a:pt x="0" y="0"/>
                </a:moveTo>
                <a:lnTo>
                  <a:pt x="4121253" y="0"/>
                </a:lnTo>
                <a:lnTo>
                  <a:pt x="4121253" y="1792380"/>
                </a:lnTo>
                <a:lnTo>
                  <a:pt x="0" y="1792380"/>
                </a:lnTo>
                <a:close/>
              </a:path>
            </a:pathLst>
          </a:custGeom>
          <a:noFill/>
          <a:ln>
            <a:noFill/>
          </a:ln>
        </p:spPr>
      </p:pic>
      <p:sp>
        <p:nvSpPr>
          <p:cNvPr id="94" name="Google Shape;94;p4"/>
          <p:cNvSpPr/>
          <p:nvPr/>
        </p:nvSpPr>
        <p:spPr>
          <a:xfrm>
            <a:off x="2827857" y="160538"/>
            <a:ext cx="653012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CN" sz="2400">
                <a:solidFill>
                  <a:srgbClr val="61B5C0"/>
                </a:solidFill>
                <a:latin typeface="Microsoft Yahei"/>
                <a:ea typeface="Microsoft Yahei"/>
                <a:cs typeface="Microsoft Yahei"/>
                <a:sym typeface="Microsoft Yahei"/>
              </a:rPr>
              <a:t>What is Intracranial Hemorrhage </a:t>
            </a:r>
            <a:endParaRPr b="1" sz="2400">
              <a:solidFill>
                <a:srgbClr val="61B5C0"/>
              </a:solidFill>
              <a:latin typeface="Microsoft Yahei"/>
              <a:ea typeface="Microsoft Yahei"/>
              <a:cs typeface="Microsoft Yahei"/>
              <a:sym typeface="Microsoft Yahei"/>
            </a:endParaRPr>
          </a:p>
        </p:txBody>
      </p:sp>
      <p:sp>
        <p:nvSpPr>
          <p:cNvPr id="95" name="Google Shape;95;p4"/>
          <p:cNvSpPr/>
          <p:nvPr/>
        </p:nvSpPr>
        <p:spPr>
          <a:xfrm>
            <a:off x="301049" y="828422"/>
            <a:ext cx="8899209" cy="5442400"/>
          </a:xfrm>
          <a:prstGeom prst="roundRect">
            <a:avLst>
              <a:gd fmla="val 1940" name="adj"/>
            </a:avLst>
          </a:prstGeom>
          <a:solidFill>
            <a:srgbClr val="83CFD9"/>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 name="Google Shape;96;p4"/>
          <p:cNvSpPr txBox="1"/>
          <p:nvPr/>
        </p:nvSpPr>
        <p:spPr>
          <a:xfrm>
            <a:off x="8314063" y="1854665"/>
            <a:ext cx="3146417" cy="1329899"/>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chemeClr val="dk1"/>
              </a:buClr>
              <a:buSzPts val="1400"/>
              <a:buFont typeface="Arial"/>
              <a:buNone/>
            </a:pPr>
            <a:r>
              <a:t/>
            </a:r>
            <a:endParaRPr sz="1400">
              <a:solidFill>
                <a:srgbClr val="3F3F3F"/>
              </a:solidFill>
              <a:latin typeface="Microsoft Yahei"/>
              <a:ea typeface="Microsoft Yahei"/>
              <a:cs typeface="Microsoft Yahei"/>
              <a:sym typeface="Microsoft Yahei"/>
            </a:endParaRPr>
          </a:p>
        </p:txBody>
      </p:sp>
      <p:sp>
        <p:nvSpPr>
          <p:cNvPr id="97" name="Google Shape;97;p4"/>
          <p:cNvSpPr txBox="1"/>
          <p:nvPr/>
        </p:nvSpPr>
        <p:spPr>
          <a:xfrm>
            <a:off x="6742446" y="2361161"/>
            <a:ext cx="1280649" cy="485929"/>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2800"/>
              <a:buFont typeface="Arial"/>
              <a:buNone/>
            </a:pPr>
            <a:r>
              <a:t/>
            </a:r>
            <a:endParaRPr b="1" sz="2800">
              <a:solidFill>
                <a:srgbClr val="595959"/>
              </a:solidFill>
              <a:latin typeface="Source Sans Pro"/>
              <a:ea typeface="Source Sans Pro"/>
              <a:cs typeface="Source Sans Pro"/>
              <a:sym typeface="Source Sans Pro"/>
            </a:endParaRPr>
          </a:p>
        </p:txBody>
      </p:sp>
      <p:sp>
        <p:nvSpPr>
          <p:cNvPr id="98" name="Google Shape;98;p4"/>
          <p:cNvSpPr/>
          <p:nvPr/>
        </p:nvSpPr>
        <p:spPr>
          <a:xfrm>
            <a:off x="9238489" y="979962"/>
            <a:ext cx="2652462" cy="6567567"/>
          </a:xfrm>
          <a:prstGeom prst="rect">
            <a:avLst/>
          </a:prstGeom>
          <a:noFill/>
          <a:ln>
            <a:noFill/>
          </a:ln>
        </p:spPr>
        <p:txBody>
          <a:bodyPr anchorCtr="0" anchor="t" bIns="45700" lIns="91425" spcFirstLastPara="1" rIns="91425" wrap="square" tIns="45700">
            <a:spAutoFit/>
          </a:bodyPr>
          <a:lstStyle/>
          <a:p>
            <a:pPr indent="-298450" lvl="0" marL="285750" marR="0" rtl="0" algn="l">
              <a:lnSpc>
                <a:spcPct val="120000"/>
              </a:lnSpc>
              <a:spcBef>
                <a:spcPts val="0"/>
              </a:spcBef>
              <a:spcAft>
                <a:spcPts val="0"/>
              </a:spcAft>
              <a:buClr>
                <a:srgbClr val="3F3F3F"/>
              </a:buClr>
              <a:buSzPts val="1800"/>
              <a:buChar char="•"/>
            </a:pPr>
            <a:r>
              <a:rPr lang="zh-CN" sz="1800">
                <a:solidFill>
                  <a:srgbClr val="3F3F3F"/>
                </a:solidFill>
              </a:rPr>
              <a:t>Intracranial hemorrhage (ICH) refers to bleeding inside the skull or brain.</a:t>
            </a:r>
            <a:endParaRPr sz="1800"/>
          </a:p>
          <a:p>
            <a:pPr indent="-298450" lvl="0" marL="285750" marR="0" rtl="0" algn="l">
              <a:lnSpc>
                <a:spcPct val="120000"/>
              </a:lnSpc>
              <a:spcBef>
                <a:spcPts val="320"/>
              </a:spcBef>
              <a:spcAft>
                <a:spcPts val="0"/>
              </a:spcAft>
              <a:buClr>
                <a:srgbClr val="3F3F3F"/>
              </a:buClr>
              <a:buSzPts val="1800"/>
              <a:buChar char="•"/>
            </a:pPr>
            <a:r>
              <a:rPr lang="zh-CN" sz="1800">
                <a:solidFill>
                  <a:srgbClr val="3F3F3F"/>
                </a:solidFill>
              </a:rPr>
              <a:t>Accounts for approximately 10% of strokes in the U.S., where stroke is the fifth-leading cause of death.</a:t>
            </a:r>
            <a:endParaRPr sz="1800"/>
          </a:p>
          <a:p>
            <a:pPr indent="-298450" lvl="0" marL="285750" marR="0" rtl="0" algn="l">
              <a:lnSpc>
                <a:spcPct val="120000"/>
              </a:lnSpc>
              <a:spcBef>
                <a:spcPts val="320"/>
              </a:spcBef>
              <a:spcAft>
                <a:spcPts val="0"/>
              </a:spcAft>
              <a:buClr>
                <a:srgbClr val="3F3F3F"/>
              </a:buClr>
              <a:buSzPts val="1800"/>
              <a:buChar char="•"/>
            </a:pPr>
            <a:r>
              <a:rPr lang="zh-CN" sz="1800">
                <a:solidFill>
                  <a:srgbClr val="3F3F3F"/>
                </a:solidFill>
              </a:rPr>
              <a:t>Depending upon the size, type,  and location of the blood</a:t>
            </a:r>
            <a:endParaRPr sz="1800"/>
          </a:p>
          <a:p>
            <a:pPr indent="0" lvl="0" marL="0" marR="0" rtl="0" algn="l">
              <a:lnSpc>
                <a:spcPct val="120000"/>
              </a:lnSpc>
              <a:spcBef>
                <a:spcPts val="320"/>
              </a:spcBef>
              <a:spcAft>
                <a:spcPts val="0"/>
              </a:spcAft>
              <a:buNone/>
            </a:pPr>
            <a:r>
              <a:rPr lang="zh-CN" sz="1800">
                <a:solidFill>
                  <a:srgbClr val="3F3F3F"/>
                </a:solidFill>
              </a:rPr>
              <a:t> </a:t>
            </a:r>
            <a:endParaRPr sz="1800"/>
          </a:p>
          <a:p>
            <a:pPr indent="0" lvl="0" marL="0" marR="0" rtl="0" algn="l">
              <a:lnSpc>
                <a:spcPct val="120000"/>
              </a:lnSpc>
              <a:spcBef>
                <a:spcPts val="320"/>
              </a:spcBef>
              <a:spcAft>
                <a:spcPts val="0"/>
              </a:spcAft>
              <a:buNone/>
            </a:pPr>
            <a:r>
              <a:t/>
            </a:r>
            <a:endParaRPr sz="1800">
              <a:solidFill>
                <a:srgbClr val="3F3F3F"/>
              </a:solidFill>
            </a:endParaRPr>
          </a:p>
          <a:p>
            <a:pPr indent="0" lvl="0" marL="0" marR="0" rtl="0" algn="l">
              <a:lnSpc>
                <a:spcPct val="120000"/>
              </a:lnSpc>
              <a:spcBef>
                <a:spcPts val="320"/>
              </a:spcBef>
              <a:spcAft>
                <a:spcPts val="0"/>
              </a:spcAft>
              <a:buNone/>
            </a:pPr>
            <a:r>
              <a:t/>
            </a:r>
            <a:endParaRPr sz="1800">
              <a:solidFill>
                <a:srgbClr val="3F3F3F"/>
              </a:solidFill>
            </a:endParaRPr>
          </a:p>
          <a:p>
            <a:pPr indent="0" lvl="0" marL="0" marR="0" rtl="0" algn="l">
              <a:lnSpc>
                <a:spcPct val="120000"/>
              </a:lnSpc>
              <a:spcBef>
                <a:spcPts val="320"/>
              </a:spcBef>
              <a:spcAft>
                <a:spcPts val="0"/>
              </a:spcAft>
              <a:buNone/>
            </a:pPr>
            <a:r>
              <a:t/>
            </a:r>
            <a:endParaRPr sz="1800">
              <a:solidFill>
                <a:srgbClr val="3F3F3F"/>
              </a:solidFill>
            </a:endParaRPr>
          </a:p>
        </p:txBody>
      </p:sp>
      <p:pic>
        <p:nvPicPr>
          <p:cNvPr descr="A screenshot of a cell phone&#10;&#10;Description automatically generated" id="99" name="Google Shape;99;p4"/>
          <p:cNvPicPr preferRelativeResize="0"/>
          <p:nvPr/>
        </p:nvPicPr>
        <p:blipFill rotWithShape="1">
          <a:blip r:embed="rId5">
            <a:alphaModFix/>
          </a:blip>
          <a:srcRect b="0" l="0" r="0" t="0"/>
          <a:stretch/>
        </p:blipFill>
        <p:spPr>
          <a:xfrm>
            <a:off x="437204" y="979962"/>
            <a:ext cx="8558772" cy="512644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500"/>
                                        <p:tgtEl>
                                          <p:spTgt spid="9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500"/>
                                        <p:tgtEl>
                                          <p:spTgt spid="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pic>
        <p:nvPicPr>
          <p:cNvPr id="105" name="Google Shape;105;p5"/>
          <p:cNvPicPr preferRelativeResize="0"/>
          <p:nvPr/>
        </p:nvPicPr>
        <p:blipFill rotWithShape="1">
          <a:blip r:embed="rId3">
            <a:alphaModFix/>
          </a:blip>
          <a:srcRect b="1244" l="651" r="2203" t="3819"/>
          <a:stretch/>
        </p:blipFill>
        <p:spPr>
          <a:xfrm>
            <a:off x="-66900" y="-37637"/>
            <a:ext cx="12325851" cy="6933276"/>
          </a:xfrm>
          <a:prstGeom prst="rect">
            <a:avLst/>
          </a:prstGeom>
          <a:noFill/>
          <a:ln>
            <a:noFill/>
          </a:ln>
        </p:spPr>
      </p:pic>
      <p:pic>
        <p:nvPicPr>
          <p:cNvPr id="106" name="Google Shape;106;p5"/>
          <p:cNvPicPr preferRelativeResize="0"/>
          <p:nvPr/>
        </p:nvPicPr>
        <p:blipFill rotWithShape="1">
          <a:blip r:embed="rId4">
            <a:alphaModFix/>
          </a:blip>
          <a:srcRect b="0" l="0" r="0" t="50000"/>
          <a:stretch/>
        </p:blipFill>
        <p:spPr>
          <a:xfrm>
            <a:off x="5552575" y="-1"/>
            <a:ext cx="1081829" cy="156833"/>
          </a:xfrm>
          <a:custGeom>
            <a:rect b="b" l="l" r="r" t="t"/>
            <a:pathLst>
              <a:path extrusionOk="0" h="1792380" w="4121253">
                <a:moveTo>
                  <a:pt x="0" y="0"/>
                </a:moveTo>
                <a:lnTo>
                  <a:pt x="4121253" y="0"/>
                </a:lnTo>
                <a:lnTo>
                  <a:pt x="4121253" y="1792380"/>
                </a:lnTo>
                <a:lnTo>
                  <a:pt x="0" y="1792380"/>
                </a:lnTo>
                <a:close/>
              </a:path>
            </a:pathLst>
          </a:custGeom>
          <a:noFill/>
          <a:ln>
            <a:noFill/>
          </a:ln>
        </p:spPr>
      </p:pic>
      <p:sp>
        <p:nvSpPr>
          <p:cNvPr id="107" name="Google Shape;107;p5"/>
          <p:cNvSpPr/>
          <p:nvPr/>
        </p:nvSpPr>
        <p:spPr>
          <a:xfrm>
            <a:off x="4957069" y="143706"/>
            <a:ext cx="22779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CN" sz="2400">
                <a:solidFill>
                  <a:srgbClr val="61B5C0"/>
                </a:solidFill>
                <a:latin typeface="Microsoft Yahei"/>
                <a:ea typeface="Microsoft Yahei"/>
                <a:cs typeface="Microsoft Yahei"/>
                <a:sym typeface="Microsoft Yahei"/>
              </a:rPr>
              <a:t>Motivation</a:t>
            </a:r>
            <a:endParaRPr b="1" sz="2400">
              <a:solidFill>
                <a:srgbClr val="61B5C0"/>
              </a:solidFill>
              <a:latin typeface="Microsoft Yahei"/>
              <a:ea typeface="Microsoft Yahei"/>
              <a:cs typeface="Microsoft Yahei"/>
              <a:sym typeface="Microsoft Yahei"/>
            </a:endParaRPr>
          </a:p>
        </p:txBody>
      </p:sp>
      <p:sp>
        <p:nvSpPr>
          <p:cNvPr id="108" name="Google Shape;108;p5"/>
          <p:cNvSpPr txBox="1"/>
          <p:nvPr/>
        </p:nvSpPr>
        <p:spPr>
          <a:xfrm>
            <a:off x="6293551" y="2481583"/>
            <a:ext cx="941699"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CN" sz="4400">
                <a:solidFill>
                  <a:schemeClr val="lt1"/>
                </a:solidFill>
                <a:latin typeface="Calibri"/>
                <a:ea typeface="Calibri"/>
                <a:cs typeface="Calibri"/>
                <a:sym typeface="Calibri"/>
              </a:rPr>
              <a:t>2</a:t>
            </a:r>
            <a:endParaRPr sz="2000">
              <a:solidFill>
                <a:schemeClr val="lt1"/>
              </a:solidFill>
              <a:latin typeface="Calibri"/>
              <a:ea typeface="Calibri"/>
              <a:cs typeface="Calibri"/>
              <a:sym typeface="Calibri"/>
            </a:endParaRPr>
          </a:p>
        </p:txBody>
      </p:sp>
      <p:pic>
        <p:nvPicPr>
          <p:cNvPr id="109" name="Google Shape;109;p5"/>
          <p:cNvPicPr preferRelativeResize="0"/>
          <p:nvPr/>
        </p:nvPicPr>
        <p:blipFill>
          <a:blip r:embed="rId5">
            <a:alphaModFix/>
          </a:blip>
          <a:stretch>
            <a:fillRect/>
          </a:stretch>
        </p:blipFill>
        <p:spPr>
          <a:xfrm>
            <a:off x="445850" y="1057950"/>
            <a:ext cx="6422175" cy="4348967"/>
          </a:xfrm>
          <a:prstGeom prst="rect">
            <a:avLst/>
          </a:prstGeom>
          <a:noFill/>
          <a:ln>
            <a:noFill/>
          </a:ln>
        </p:spPr>
      </p:pic>
      <p:pic>
        <p:nvPicPr>
          <p:cNvPr id="110" name="Google Shape;110;p5"/>
          <p:cNvPicPr preferRelativeResize="0"/>
          <p:nvPr/>
        </p:nvPicPr>
        <p:blipFill>
          <a:blip r:embed="rId6">
            <a:alphaModFix/>
          </a:blip>
          <a:stretch>
            <a:fillRect/>
          </a:stretch>
        </p:blipFill>
        <p:spPr>
          <a:xfrm>
            <a:off x="7733175" y="981750"/>
            <a:ext cx="3726750" cy="4212100"/>
          </a:xfrm>
          <a:prstGeom prst="rect">
            <a:avLst/>
          </a:prstGeom>
          <a:noFill/>
          <a:ln>
            <a:noFill/>
          </a:ln>
        </p:spPr>
      </p:pic>
      <p:sp>
        <p:nvSpPr>
          <p:cNvPr id="111" name="Google Shape;111;p5"/>
          <p:cNvSpPr txBox="1"/>
          <p:nvPr/>
        </p:nvSpPr>
        <p:spPr>
          <a:xfrm>
            <a:off x="449050" y="5623850"/>
            <a:ext cx="11226000" cy="97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2400">
                <a:solidFill>
                  <a:srgbClr val="3F3F3F"/>
                </a:solidFill>
              </a:rPr>
              <a:t>Eye can detect only 6% change in grey scale</a:t>
            </a:r>
            <a:endParaRPr sz="2400">
              <a:solidFill>
                <a:srgbClr val="3F3F3F"/>
              </a:solidFill>
            </a:endParaRPr>
          </a:p>
          <a:p>
            <a:pPr indent="0" lvl="0" marL="0" rtl="0" algn="l">
              <a:spcBef>
                <a:spcPts val="0"/>
              </a:spcBef>
              <a:spcAft>
                <a:spcPts val="0"/>
              </a:spcAft>
              <a:buNone/>
            </a:pPr>
            <a:r>
              <a:rPr lang="zh-CN" sz="2400">
                <a:solidFill>
                  <a:srgbClr val="3F3F3F"/>
                </a:solidFill>
              </a:rPr>
              <a:t>Tissue have to very their density by </a:t>
            </a:r>
            <a:r>
              <a:rPr lang="zh-CN" sz="2400">
                <a:solidFill>
                  <a:srgbClr val="3F3F3F"/>
                </a:solidFill>
              </a:rPr>
              <a:t>at least</a:t>
            </a:r>
            <a:r>
              <a:rPr lang="zh-CN" sz="2400">
                <a:solidFill>
                  <a:srgbClr val="3F3F3F"/>
                </a:solidFill>
              </a:rPr>
              <a:t> 120 HU to detect density difference</a:t>
            </a:r>
            <a:endParaRPr sz="2400">
              <a:solidFill>
                <a:srgbClr val="3F3F3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pic>
        <p:nvPicPr>
          <p:cNvPr id="117" name="Google Shape;117;g7a6ef90dd2_0_93"/>
          <p:cNvPicPr preferRelativeResize="0"/>
          <p:nvPr/>
        </p:nvPicPr>
        <p:blipFill rotWithShape="1">
          <a:blip r:embed="rId3">
            <a:alphaModFix/>
          </a:blip>
          <a:srcRect b="1243" l="650" r="2205" t="3816"/>
          <a:stretch/>
        </p:blipFill>
        <p:spPr>
          <a:xfrm>
            <a:off x="-104713" y="-57487"/>
            <a:ext cx="12396400" cy="6972975"/>
          </a:xfrm>
          <a:prstGeom prst="rect">
            <a:avLst/>
          </a:prstGeom>
          <a:noFill/>
          <a:ln>
            <a:noFill/>
          </a:ln>
        </p:spPr>
      </p:pic>
      <p:pic>
        <p:nvPicPr>
          <p:cNvPr id="118" name="Google Shape;118;g7a6ef90dd2_0_93"/>
          <p:cNvPicPr preferRelativeResize="0"/>
          <p:nvPr/>
        </p:nvPicPr>
        <p:blipFill rotWithShape="1">
          <a:blip r:embed="rId4">
            <a:alphaModFix/>
          </a:blip>
          <a:srcRect b="0" l="0" r="0" t="50000"/>
          <a:stretch/>
        </p:blipFill>
        <p:spPr>
          <a:xfrm>
            <a:off x="5552575" y="-1"/>
            <a:ext cx="1081829" cy="156833"/>
          </a:xfrm>
          <a:custGeom>
            <a:rect b="b" l="l" r="r" t="t"/>
            <a:pathLst>
              <a:path extrusionOk="0" h="1792380" w="4121253">
                <a:moveTo>
                  <a:pt x="0" y="0"/>
                </a:moveTo>
                <a:lnTo>
                  <a:pt x="4121253" y="0"/>
                </a:lnTo>
                <a:lnTo>
                  <a:pt x="4121253" y="1792380"/>
                </a:lnTo>
                <a:lnTo>
                  <a:pt x="0" y="1792380"/>
                </a:lnTo>
                <a:close/>
              </a:path>
            </a:pathLst>
          </a:custGeom>
          <a:noFill/>
          <a:ln>
            <a:noFill/>
          </a:ln>
        </p:spPr>
      </p:pic>
      <p:sp>
        <p:nvSpPr>
          <p:cNvPr id="119" name="Google Shape;119;g7a6ef90dd2_0_93"/>
          <p:cNvSpPr/>
          <p:nvPr/>
        </p:nvSpPr>
        <p:spPr>
          <a:xfrm>
            <a:off x="4957069" y="143706"/>
            <a:ext cx="22779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CN" sz="2400">
                <a:solidFill>
                  <a:srgbClr val="61B5C0"/>
                </a:solidFill>
                <a:latin typeface="Microsoft Yahei"/>
                <a:ea typeface="Microsoft Yahei"/>
                <a:cs typeface="Microsoft Yahei"/>
                <a:sym typeface="Microsoft Yahei"/>
              </a:rPr>
              <a:t>Motivation</a:t>
            </a:r>
            <a:endParaRPr b="1" sz="2400">
              <a:solidFill>
                <a:srgbClr val="61B5C0"/>
              </a:solidFill>
              <a:latin typeface="Microsoft Yahei"/>
              <a:ea typeface="Microsoft Yahei"/>
              <a:cs typeface="Microsoft Yahei"/>
              <a:sym typeface="Microsoft Yahei"/>
            </a:endParaRPr>
          </a:p>
        </p:txBody>
      </p:sp>
      <p:pic>
        <p:nvPicPr>
          <p:cNvPr id="120" name="Google Shape;120;g7a6ef90dd2_0_93"/>
          <p:cNvPicPr preferRelativeResize="0"/>
          <p:nvPr/>
        </p:nvPicPr>
        <p:blipFill>
          <a:blip r:embed="rId5">
            <a:alphaModFix/>
          </a:blip>
          <a:stretch>
            <a:fillRect/>
          </a:stretch>
        </p:blipFill>
        <p:spPr>
          <a:xfrm>
            <a:off x="223150" y="2307824"/>
            <a:ext cx="5627700" cy="2645013"/>
          </a:xfrm>
          <a:prstGeom prst="rect">
            <a:avLst/>
          </a:prstGeom>
          <a:noFill/>
          <a:ln>
            <a:noFill/>
          </a:ln>
        </p:spPr>
      </p:pic>
      <p:sp>
        <p:nvSpPr>
          <p:cNvPr id="121" name="Google Shape;121;g7a6ef90dd2_0_93"/>
          <p:cNvSpPr txBox="1"/>
          <p:nvPr/>
        </p:nvSpPr>
        <p:spPr>
          <a:xfrm>
            <a:off x="223150" y="5332625"/>
            <a:ext cx="5627700" cy="11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2400">
                <a:solidFill>
                  <a:srgbClr val="434343"/>
                </a:solidFill>
              </a:rPr>
              <a:t>In a </a:t>
            </a:r>
            <a:r>
              <a:rPr lang="zh-CN" sz="2400">
                <a:solidFill>
                  <a:srgbClr val="434343"/>
                </a:solidFill>
              </a:rPr>
              <a:t>pre-deep learning era...</a:t>
            </a:r>
            <a:endParaRPr sz="2400">
              <a:solidFill>
                <a:srgbClr val="434343"/>
              </a:solidFill>
            </a:endParaRPr>
          </a:p>
        </p:txBody>
      </p:sp>
      <p:pic>
        <p:nvPicPr>
          <p:cNvPr id="122" name="Google Shape;122;g7a6ef90dd2_0_93"/>
          <p:cNvPicPr preferRelativeResize="0"/>
          <p:nvPr/>
        </p:nvPicPr>
        <p:blipFill>
          <a:blip r:embed="rId6">
            <a:alphaModFix/>
          </a:blip>
          <a:stretch>
            <a:fillRect/>
          </a:stretch>
        </p:blipFill>
        <p:spPr>
          <a:xfrm>
            <a:off x="6482000" y="1113750"/>
            <a:ext cx="5627700" cy="4293920"/>
          </a:xfrm>
          <a:prstGeom prst="rect">
            <a:avLst/>
          </a:prstGeom>
          <a:noFill/>
          <a:ln>
            <a:noFill/>
          </a:ln>
        </p:spPr>
      </p:pic>
      <p:sp>
        <p:nvSpPr>
          <p:cNvPr id="123" name="Google Shape;123;g7a6ef90dd2_0_93"/>
          <p:cNvSpPr txBox="1"/>
          <p:nvPr/>
        </p:nvSpPr>
        <p:spPr>
          <a:xfrm>
            <a:off x="6471550" y="5485025"/>
            <a:ext cx="5627700" cy="11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2400">
                <a:solidFill>
                  <a:srgbClr val="434343"/>
                </a:solidFill>
              </a:rPr>
              <a:t>Help Doctors make faster and more accurate diagnoses</a:t>
            </a:r>
            <a:endParaRPr sz="2400">
              <a:solidFill>
                <a:srgbClr val="434343"/>
              </a:solidFill>
            </a:endParaRPr>
          </a:p>
        </p:txBody>
      </p:sp>
      <p:sp>
        <p:nvSpPr>
          <p:cNvPr id="124" name="Google Shape;124;g7a6ef90dd2_0_93"/>
          <p:cNvSpPr txBox="1"/>
          <p:nvPr/>
        </p:nvSpPr>
        <p:spPr>
          <a:xfrm>
            <a:off x="223150" y="1079513"/>
            <a:ext cx="5786400" cy="75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2400">
                <a:solidFill>
                  <a:srgbClr val="434343"/>
                </a:solidFill>
              </a:rPr>
              <a:t>Hemorrhage in the brain shows relevant HUs in the range of 8-70</a:t>
            </a:r>
            <a:endParaRPr sz="2400">
              <a:solidFill>
                <a:srgbClr val="43434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pic>
        <p:nvPicPr>
          <p:cNvPr id="129" name="Google Shape;129;p7"/>
          <p:cNvPicPr preferRelativeResize="0"/>
          <p:nvPr/>
        </p:nvPicPr>
        <p:blipFill rotWithShape="1">
          <a:blip r:embed="rId3">
            <a:alphaModFix/>
          </a:blip>
          <a:srcRect b="0" l="0" r="0" t="0"/>
          <a:stretch/>
        </p:blipFill>
        <p:spPr>
          <a:xfrm>
            <a:off x="-53947" y="-249029"/>
            <a:ext cx="12550140" cy="7223759"/>
          </a:xfrm>
          <a:prstGeom prst="rect">
            <a:avLst/>
          </a:prstGeom>
          <a:noFill/>
          <a:ln>
            <a:noFill/>
          </a:ln>
        </p:spPr>
      </p:pic>
      <p:grpSp>
        <p:nvGrpSpPr>
          <p:cNvPr id="130" name="Google Shape;130;p7"/>
          <p:cNvGrpSpPr/>
          <p:nvPr/>
        </p:nvGrpSpPr>
        <p:grpSpPr>
          <a:xfrm>
            <a:off x="3937455" y="2265015"/>
            <a:ext cx="4200035" cy="2215991"/>
            <a:chOff x="4444777" y="3648334"/>
            <a:chExt cx="4200035" cy="2215991"/>
          </a:xfrm>
        </p:grpSpPr>
        <p:sp>
          <p:nvSpPr>
            <p:cNvPr id="131" name="Google Shape;131;p7"/>
            <p:cNvSpPr txBox="1"/>
            <p:nvPr/>
          </p:nvSpPr>
          <p:spPr>
            <a:xfrm>
              <a:off x="5026791" y="4996694"/>
              <a:ext cx="361802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2400">
                  <a:solidFill>
                    <a:srgbClr val="61B5C0"/>
                  </a:solidFill>
                  <a:latin typeface="Microsoft Yahei"/>
                  <a:ea typeface="Microsoft Yahei"/>
                  <a:cs typeface="Microsoft Yahei"/>
                  <a:sym typeface="Microsoft Yahei"/>
                </a:rPr>
                <a:t>EDA</a:t>
              </a:r>
              <a:endParaRPr b="1" sz="2400">
                <a:solidFill>
                  <a:srgbClr val="61B5C0"/>
                </a:solidFill>
                <a:latin typeface="Microsoft Yahei"/>
                <a:ea typeface="Microsoft Yahei"/>
                <a:cs typeface="Microsoft Yahei"/>
                <a:sym typeface="Microsoft Yahei"/>
              </a:endParaRPr>
            </a:p>
          </p:txBody>
        </p:sp>
        <p:sp>
          <p:nvSpPr>
            <p:cNvPr id="132" name="Google Shape;132;p7"/>
            <p:cNvSpPr txBox="1"/>
            <p:nvPr/>
          </p:nvSpPr>
          <p:spPr>
            <a:xfrm>
              <a:off x="4444777" y="3648334"/>
              <a:ext cx="1295400" cy="221599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zh-CN" sz="13800">
                  <a:solidFill>
                    <a:srgbClr val="5DB6C3"/>
                  </a:solidFill>
                  <a:latin typeface="Calibri"/>
                  <a:ea typeface="Calibri"/>
                  <a:cs typeface="Calibri"/>
                  <a:sym typeface="Calibri"/>
                </a:rPr>
                <a:t>P</a:t>
              </a:r>
              <a:endParaRPr sz="13800">
                <a:solidFill>
                  <a:srgbClr val="5DB6C3"/>
                </a:solidFill>
                <a:latin typeface="Calibri"/>
                <a:ea typeface="Calibri"/>
                <a:cs typeface="Calibri"/>
                <a:sym typeface="Calibri"/>
              </a:endParaRPr>
            </a:p>
          </p:txBody>
        </p:sp>
        <p:sp>
          <p:nvSpPr>
            <p:cNvPr id="133" name="Google Shape;133;p7"/>
            <p:cNvSpPr txBox="1"/>
            <p:nvPr/>
          </p:nvSpPr>
          <p:spPr>
            <a:xfrm>
              <a:off x="5541899" y="4511040"/>
              <a:ext cx="133217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2000">
                  <a:solidFill>
                    <a:srgbClr val="5DB6C3"/>
                  </a:solidFill>
                  <a:latin typeface="Calibri"/>
                  <a:ea typeface="Calibri"/>
                  <a:cs typeface="Calibri"/>
                  <a:sym typeface="Calibri"/>
                </a:rPr>
                <a:t>art 02</a:t>
              </a:r>
              <a:endParaRPr b="1" sz="2000">
                <a:solidFill>
                  <a:srgbClr val="5DB6C3"/>
                </a:solidFill>
                <a:latin typeface="Calibri"/>
                <a:ea typeface="Calibri"/>
                <a:cs typeface="Calibri"/>
                <a:sym typeface="Calibri"/>
              </a:endParaRPr>
            </a:p>
          </p:txBody>
        </p:sp>
      </p:grpSp>
      <p:grpSp>
        <p:nvGrpSpPr>
          <p:cNvPr id="134" name="Google Shape;134;p7"/>
          <p:cNvGrpSpPr/>
          <p:nvPr/>
        </p:nvGrpSpPr>
        <p:grpSpPr>
          <a:xfrm>
            <a:off x="7594258" y="2734342"/>
            <a:ext cx="1468169" cy="1277337"/>
            <a:chOff x="7594258" y="2734342"/>
            <a:chExt cx="1468169" cy="1277337"/>
          </a:xfrm>
        </p:grpSpPr>
        <p:grpSp>
          <p:nvGrpSpPr>
            <p:cNvPr id="135" name="Google Shape;135;p7"/>
            <p:cNvGrpSpPr/>
            <p:nvPr/>
          </p:nvGrpSpPr>
          <p:grpSpPr>
            <a:xfrm>
              <a:off x="7594258" y="2734342"/>
              <a:ext cx="1468169" cy="1277337"/>
              <a:chOff x="3798124" y="1016405"/>
              <a:chExt cx="4588132" cy="3991769"/>
            </a:xfrm>
          </p:grpSpPr>
          <p:sp>
            <p:nvSpPr>
              <p:cNvPr id="136" name="Google Shape;136;p7"/>
              <p:cNvSpPr/>
              <p:nvPr/>
            </p:nvSpPr>
            <p:spPr>
              <a:xfrm>
                <a:off x="3801081" y="1026752"/>
                <a:ext cx="4582220" cy="3970271"/>
              </a:xfrm>
              <a:custGeom>
                <a:rect b="b" l="l" r="r" t="t"/>
                <a:pathLst>
                  <a:path extrusionOk="0" h="2686" w="3100">
                    <a:moveTo>
                      <a:pt x="2326" y="0"/>
                    </a:moveTo>
                    <a:lnTo>
                      <a:pt x="3100" y="1344"/>
                    </a:lnTo>
                    <a:lnTo>
                      <a:pt x="2326" y="2686"/>
                    </a:lnTo>
                    <a:lnTo>
                      <a:pt x="774" y="2686"/>
                    </a:lnTo>
                    <a:lnTo>
                      <a:pt x="0" y="1344"/>
                    </a:lnTo>
                    <a:lnTo>
                      <a:pt x="774" y="0"/>
                    </a:lnTo>
                    <a:lnTo>
                      <a:pt x="2326" y="0"/>
                    </a:lnTo>
                    <a:close/>
                  </a:path>
                </a:pathLst>
              </a:custGeom>
              <a:solidFill>
                <a:srgbClr val="5DB6C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 name="Google Shape;137;p7"/>
              <p:cNvSpPr/>
              <p:nvPr/>
            </p:nvSpPr>
            <p:spPr>
              <a:xfrm>
                <a:off x="4946668" y="1029745"/>
                <a:ext cx="3439588" cy="1986823"/>
              </a:xfrm>
              <a:custGeom>
                <a:rect b="b" l="l" r="r" t="t"/>
                <a:pathLst>
                  <a:path extrusionOk="0" h="1968" w="3407">
                    <a:moveTo>
                      <a:pt x="2273" y="0"/>
                    </a:moveTo>
                    <a:lnTo>
                      <a:pt x="0" y="0"/>
                    </a:lnTo>
                    <a:lnTo>
                      <a:pt x="3407" y="1968"/>
                    </a:lnTo>
                    <a:lnTo>
                      <a:pt x="2273" y="0"/>
                    </a:lnTo>
                    <a:close/>
                  </a:path>
                </a:pathLst>
              </a:custGeom>
              <a:solidFill>
                <a:srgbClr val="FFFFFF">
                  <a:alpha val="2196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 name="Google Shape;138;p7"/>
              <p:cNvSpPr/>
              <p:nvPr/>
            </p:nvSpPr>
            <p:spPr>
              <a:xfrm>
                <a:off x="3800811" y="1028230"/>
                <a:ext cx="3439588" cy="1986823"/>
              </a:xfrm>
              <a:custGeom>
                <a:rect b="b" l="l" r="r" t="t"/>
                <a:pathLst>
                  <a:path extrusionOk="0" h="1968" w="3407">
                    <a:moveTo>
                      <a:pt x="3407" y="0"/>
                    </a:moveTo>
                    <a:lnTo>
                      <a:pt x="1134" y="0"/>
                    </a:lnTo>
                    <a:lnTo>
                      <a:pt x="0" y="1968"/>
                    </a:lnTo>
                    <a:lnTo>
                      <a:pt x="3407" y="0"/>
                    </a:lnTo>
                    <a:close/>
                  </a:path>
                </a:pathLst>
              </a:custGeom>
              <a:solidFill>
                <a:srgbClr val="FFFFFF">
                  <a:alpha val="2196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 name="Google Shape;139;p7"/>
              <p:cNvSpPr/>
              <p:nvPr/>
            </p:nvSpPr>
            <p:spPr>
              <a:xfrm>
                <a:off x="3800811" y="3024379"/>
                <a:ext cx="3439588" cy="1983795"/>
              </a:xfrm>
              <a:custGeom>
                <a:rect b="b" l="l" r="r" t="t"/>
                <a:pathLst>
                  <a:path extrusionOk="0" h="1965" w="3407">
                    <a:moveTo>
                      <a:pt x="0" y="0"/>
                    </a:moveTo>
                    <a:lnTo>
                      <a:pt x="1134" y="1965"/>
                    </a:lnTo>
                    <a:lnTo>
                      <a:pt x="3407" y="1965"/>
                    </a:lnTo>
                    <a:lnTo>
                      <a:pt x="0" y="0"/>
                    </a:lnTo>
                    <a:close/>
                  </a:path>
                </a:pathLst>
              </a:custGeom>
              <a:solidFill>
                <a:srgbClr val="FFFFFF">
                  <a:alpha val="2196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 name="Google Shape;140;p7"/>
              <p:cNvSpPr/>
              <p:nvPr/>
            </p:nvSpPr>
            <p:spPr>
              <a:xfrm>
                <a:off x="4946668" y="3016568"/>
                <a:ext cx="3439588" cy="1983795"/>
              </a:xfrm>
              <a:custGeom>
                <a:rect b="b" l="l" r="r" t="t"/>
                <a:pathLst>
                  <a:path extrusionOk="0" h="1965" w="3407">
                    <a:moveTo>
                      <a:pt x="3407" y="0"/>
                    </a:moveTo>
                    <a:lnTo>
                      <a:pt x="0" y="1965"/>
                    </a:lnTo>
                    <a:lnTo>
                      <a:pt x="2273" y="1965"/>
                    </a:lnTo>
                    <a:lnTo>
                      <a:pt x="3407" y="0"/>
                    </a:lnTo>
                    <a:close/>
                  </a:path>
                </a:pathLst>
              </a:custGeom>
              <a:solidFill>
                <a:srgbClr val="FFFFFF">
                  <a:alpha val="2196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 name="Google Shape;141;p7"/>
              <p:cNvSpPr/>
              <p:nvPr/>
            </p:nvSpPr>
            <p:spPr>
              <a:xfrm>
                <a:off x="3798124" y="1016405"/>
                <a:ext cx="4524573" cy="3915581"/>
              </a:xfrm>
              <a:custGeom>
                <a:rect b="b" l="l" r="r" t="t"/>
                <a:pathLst>
                  <a:path extrusionOk="0" h="2649" w="3061">
                    <a:moveTo>
                      <a:pt x="2297" y="0"/>
                    </a:moveTo>
                    <a:lnTo>
                      <a:pt x="3061" y="1325"/>
                    </a:lnTo>
                    <a:lnTo>
                      <a:pt x="2297" y="2649"/>
                    </a:lnTo>
                    <a:lnTo>
                      <a:pt x="764" y="2649"/>
                    </a:lnTo>
                    <a:lnTo>
                      <a:pt x="0" y="1325"/>
                    </a:lnTo>
                    <a:lnTo>
                      <a:pt x="764" y="0"/>
                    </a:lnTo>
                    <a:lnTo>
                      <a:pt x="229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 name="Google Shape;142;p7"/>
              <p:cNvSpPr/>
              <p:nvPr/>
            </p:nvSpPr>
            <p:spPr>
              <a:xfrm>
                <a:off x="6059671" y="1016405"/>
                <a:ext cx="2263026" cy="1958530"/>
              </a:xfrm>
              <a:custGeom>
                <a:rect b="b" l="l" r="r" t="t"/>
                <a:pathLst>
                  <a:path extrusionOk="0" h="1325" w="1531">
                    <a:moveTo>
                      <a:pt x="767" y="0"/>
                    </a:moveTo>
                    <a:lnTo>
                      <a:pt x="767" y="0"/>
                    </a:lnTo>
                    <a:lnTo>
                      <a:pt x="0" y="442"/>
                    </a:lnTo>
                    <a:lnTo>
                      <a:pt x="1531" y="1325"/>
                    </a:lnTo>
                    <a:lnTo>
                      <a:pt x="767"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 name="Google Shape;143;p7"/>
              <p:cNvSpPr/>
              <p:nvPr/>
            </p:nvSpPr>
            <p:spPr>
              <a:xfrm>
                <a:off x="3798124" y="2974934"/>
                <a:ext cx="3395277" cy="1957051"/>
              </a:xfrm>
              <a:custGeom>
                <a:rect b="b" l="l" r="r" t="t"/>
                <a:pathLst>
                  <a:path extrusionOk="0" h="1324" w="2297">
                    <a:moveTo>
                      <a:pt x="0" y="0"/>
                    </a:moveTo>
                    <a:lnTo>
                      <a:pt x="764" y="1324"/>
                    </a:lnTo>
                    <a:lnTo>
                      <a:pt x="2297" y="1324"/>
                    </a:lnTo>
                    <a:lnTo>
                      <a:pt x="764" y="1324"/>
                    </a:lnTo>
                    <a:lnTo>
                      <a:pt x="1530" y="882"/>
                    </a:lnTo>
                    <a:lnTo>
                      <a:pt x="0"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 name="Google Shape;144;p7"/>
              <p:cNvSpPr/>
              <p:nvPr/>
            </p:nvSpPr>
            <p:spPr>
              <a:xfrm>
                <a:off x="6059671" y="2974934"/>
                <a:ext cx="2263026" cy="1957051"/>
              </a:xfrm>
              <a:custGeom>
                <a:rect b="b" l="l" r="r" t="t"/>
                <a:pathLst>
                  <a:path extrusionOk="0" h="1324" w="1531">
                    <a:moveTo>
                      <a:pt x="1531" y="0"/>
                    </a:moveTo>
                    <a:lnTo>
                      <a:pt x="0" y="882"/>
                    </a:lnTo>
                    <a:lnTo>
                      <a:pt x="767" y="1324"/>
                    </a:lnTo>
                    <a:lnTo>
                      <a:pt x="1531"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 name="Google Shape;145;p7"/>
              <p:cNvSpPr/>
              <p:nvPr/>
            </p:nvSpPr>
            <p:spPr>
              <a:xfrm>
                <a:off x="4927420" y="4278650"/>
                <a:ext cx="2265982" cy="653336"/>
              </a:xfrm>
              <a:custGeom>
                <a:rect b="b" l="l" r="r" t="t"/>
                <a:pathLst>
                  <a:path extrusionOk="0" h="442" w="1533">
                    <a:moveTo>
                      <a:pt x="766" y="0"/>
                    </a:moveTo>
                    <a:lnTo>
                      <a:pt x="0" y="442"/>
                    </a:lnTo>
                    <a:lnTo>
                      <a:pt x="1533" y="442"/>
                    </a:lnTo>
                    <a:lnTo>
                      <a:pt x="766"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 name="Google Shape;146;p7"/>
              <p:cNvSpPr/>
              <p:nvPr/>
            </p:nvSpPr>
            <p:spPr>
              <a:xfrm>
                <a:off x="3798124" y="1016405"/>
                <a:ext cx="2261547" cy="1958530"/>
              </a:xfrm>
              <a:custGeom>
                <a:rect b="b" l="l" r="r" t="t"/>
                <a:pathLst>
                  <a:path extrusionOk="0" h="1325" w="1530">
                    <a:moveTo>
                      <a:pt x="764" y="0"/>
                    </a:moveTo>
                    <a:lnTo>
                      <a:pt x="764" y="0"/>
                    </a:lnTo>
                    <a:lnTo>
                      <a:pt x="0" y="1325"/>
                    </a:lnTo>
                    <a:lnTo>
                      <a:pt x="1530" y="442"/>
                    </a:lnTo>
                    <a:lnTo>
                      <a:pt x="764"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 name="Google Shape;147;p7"/>
              <p:cNvSpPr/>
              <p:nvPr/>
            </p:nvSpPr>
            <p:spPr>
              <a:xfrm>
                <a:off x="4927420" y="1016405"/>
                <a:ext cx="2265982" cy="653336"/>
              </a:xfrm>
              <a:custGeom>
                <a:rect b="b" l="l" r="r" t="t"/>
                <a:pathLst>
                  <a:path extrusionOk="0" h="442" w="1533">
                    <a:moveTo>
                      <a:pt x="1533" y="0"/>
                    </a:moveTo>
                    <a:lnTo>
                      <a:pt x="0" y="0"/>
                    </a:lnTo>
                    <a:lnTo>
                      <a:pt x="766" y="442"/>
                    </a:lnTo>
                    <a:lnTo>
                      <a:pt x="1533"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48" name="Google Shape;148;p7"/>
            <p:cNvSpPr/>
            <p:nvPr/>
          </p:nvSpPr>
          <p:spPr>
            <a:xfrm>
              <a:off x="8066838" y="3106877"/>
              <a:ext cx="523009" cy="532266"/>
            </a:xfrm>
            <a:custGeom>
              <a:rect b="b" l="l" r="r" t="t"/>
              <a:pathLst>
                <a:path extrusionOk="0" h="506" w="497">
                  <a:moveTo>
                    <a:pt x="479" y="186"/>
                  </a:moveTo>
                  <a:lnTo>
                    <a:pt x="479" y="186"/>
                  </a:lnTo>
                  <a:cubicBezTo>
                    <a:pt x="292" y="142"/>
                    <a:pt x="292" y="142"/>
                    <a:pt x="292" y="142"/>
                  </a:cubicBezTo>
                  <a:cubicBezTo>
                    <a:pt x="266" y="17"/>
                    <a:pt x="266" y="17"/>
                    <a:pt x="266" y="17"/>
                  </a:cubicBezTo>
                  <a:cubicBezTo>
                    <a:pt x="257" y="8"/>
                    <a:pt x="248" y="0"/>
                    <a:pt x="239" y="0"/>
                  </a:cubicBezTo>
                  <a:cubicBezTo>
                    <a:pt x="17" y="61"/>
                    <a:pt x="17" y="61"/>
                    <a:pt x="17" y="61"/>
                  </a:cubicBezTo>
                  <a:cubicBezTo>
                    <a:pt x="0" y="71"/>
                    <a:pt x="0" y="80"/>
                    <a:pt x="0" y="89"/>
                  </a:cubicBezTo>
                  <a:cubicBezTo>
                    <a:pt x="79" y="390"/>
                    <a:pt x="79" y="390"/>
                    <a:pt x="79" y="390"/>
                  </a:cubicBezTo>
                  <a:cubicBezTo>
                    <a:pt x="79" y="399"/>
                    <a:pt x="97" y="399"/>
                    <a:pt x="107" y="399"/>
                  </a:cubicBezTo>
                  <a:cubicBezTo>
                    <a:pt x="195" y="372"/>
                    <a:pt x="195" y="372"/>
                    <a:pt x="195" y="372"/>
                  </a:cubicBezTo>
                  <a:cubicBezTo>
                    <a:pt x="177" y="425"/>
                    <a:pt x="177" y="425"/>
                    <a:pt x="177" y="425"/>
                  </a:cubicBezTo>
                  <a:cubicBezTo>
                    <a:pt x="177" y="434"/>
                    <a:pt x="186" y="443"/>
                    <a:pt x="195" y="443"/>
                  </a:cubicBezTo>
                  <a:cubicBezTo>
                    <a:pt x="398" y="496"/>
                    <a:pt x="398" y="496"/>
                    <a:pt x="398" y="496"/>
                  </a:cubicBezTo>
                  <a:cubicBezTo>
                    <a:pt x="407" y="505"/>
                    <a:pt x="416" y="496"/>
                    <a:pt x="426" y="487"/>
                  </a:cubicBezTo>
                  <a:cubicBezTo>
                    <a:pt x="496" y="212"/>
                    <a:pt x="496" y="212"/>
                    <a:pt x="496" y="212"/>
                  </a:cubicBezTo>
                  <a:cubicBezTo>
                    <a:pt x="496" y="204"/>
                    <a:pt x="488" y="186"/>
                    <a:pt x="479" y="186"/>
                  </a:cubicBezTo>
                  <a:close/>
                  <a:moveTo>
                    <a:pt x="35" y="97"/>
                  </a:moveTo>
                  <a:lnTo>
                    <a:pt x="35" y="97"/>
                  </a:lnTo>
                  <a:cubicBezTo>
                    <a:pt x="230" y="44"/>
                    <a:pt x="230" y="44"/>
                    <a:pt x="230" y="44"/>
                  </a:cubicBezTo>
                  <a:cubicBezTo>
                    <a:pt x="310" y="310"/>
                    <a:pt x="310" y="310"/>
                    <a:pt x="310" y="310"/>
                  </a:cubicBezTo>
                  <a:cubicBezTo>
                    <a:pt x="116" y="364"/>
                    <a:pt x="116" y="364"/>
                    <a:pt x="116" y="364"/>
                  </a:cubicBezTo>
                  <a:lnTo>
                    <a:pt x="35" y="97"/>
                  </a:lnTo>
                  <a:close/>
                  <a:moveTo>
                    <a:pt x="389" y="461"/>
                  </a:moveTo>
                  <a:lnTo>
                    <a:pt x="389" y="461"/>
                  </a:lnTo>
                  <a:cubicBezTo>
                    <a:pt x="222" y="417"/>
                    <a:pt x="222" y="417"/>
                    <a:pt x="222" y="417"/>
                  </a:cubicBezTo>
                  <a:cubicBezTo>
                    <a:pt x="230" y="364"/>
                    <a:pt x="230" y="364"/>
                    <a:pt x="230" y="364"/>
                  </a:cubicBezTo>
                  <a:cubicBezTo>
                    <a:pt x="328" y="336"/>
                    <a:pt x="328" y="336"/>
                    <a:pt x="328" y="336"/>
                  </a:cubicBezTo>
                  <a:cubicBezTo>
                    <a:pt x="336" y="336"/>
                    <a:pt x="345" y="327"/>
                    <a:pt x="345" y="319"/>
                  </a:cubicBezTo>
                  <a:cubicBezTo>
                    <a:pt x="310" y="177"/>
                    <a:pt x="310" y="177"/>
                    <a:pt x="310" y="177"/>
                  </a:cubicBezTo>
                  <a:cubicBezTo>
                    <a:pt x="451" y="212"/>
                    <a:pt x="451" y="212"/>
                    <a:pt x="451" y="212"/>
                  </a:cubicBezTo>
                  <a:lnTo>
                    <a:pt x="389" y="461"/>
                  </a:lnTo>
                  <a:close/>
                </a:path>
              </a:pathLst>
            </a:custGeom>
            <a:solidFill>
              <a:srgbClr val="FFFFFF">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105">
                <a:solidFill>
                  <a:srgbClr val="000000"/>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pic>
        <p:nvPicPr>
          <p:cNvPr id="154" name="Google Shape;154;g6bd0f91e44_2_0"/>
          <p:cNvPicPr preferRelativeResize="0"/>
          <p:nvPr/>
        </p:nvPicPr>
        <p:blipFill rotWithShape="1">
          <a:blip r:embed="rId3">
            <a:alphaModFix/>
          </a:blip>
          <a:srcRect b="1243" l="650" r="2205" t="3816"/>
          <a:stretch/>
        </p:blipFill>
        <p:spPr>
          <a:xfrm>
            <a:off x="-3160" y="-1"/>
            <a:ext cx="12192001" cy="6858000"/>
          </a:xfrm>
          <a:prstGeom prst="rect">
            <a:avLst/>
          </a:prstGeom>
          <a:noFill/>
          <a:ln>
            <a:noFill/>
          </a:ln>
        </p:spPr>
      </p:pic>
      <p:pic>
        <p:nvPicPr>
          <p:cNvPr id="155" name="Google Shape;155;g6bd0f91e44_2_0"/>
          <p:cNvPicPr preferRelativeResize="0"/>
          <p:nvPr/>
        </p:nvPicPr>
        <p:blipFill rotWithShape="1">
          <a:blip r:embed="rId4">
            <a:alphaModFix/>
          </a:blip>
          <a:srcRect b="0" l="0" r="0" t="50000"/>
          <a:stretch/>
        </p:blipFill>
        <p:spPr>
          <a:xfrm>
            <a:off x="5552575" y="-1"/>
            <a:ext cx="1081829" cy="156833"/>
          </a:xfrm>
          <a:custGeom>
            <a:rect b="b" l="l" r="r" t="t"/>
            <a:pathLst>
              <a:path extrusionOk="0" h="1792380" w="4121253">
                <a:moveTo>
                  <a:pt x="0" y="0"/>
                </a:moveTo>
                <a:lnTo>
                  <a:pt x="4121253" y="0"/>
                </a:lnTo>
                <a:lnTo>
                  <a:pt x="4121253" y="1792380"/>
                </a:lnTo>
                <a:lnTo>
                  <a:pt x="0" y="1792380"/>
                </a:lnTo>
                <a:close/>
              </a:path>
            </a:pathLst>
          </a:custGeom>
          <a:noFill/>
          <a:ln>
            <a:noFill/>
          </a:ln>
        </p:spPr>
      </p:pic>
      <p:sp>
        <p:nvSpPr>
          <p:cNvPr id="156" name="Google Shape;156;g6bd0f91e44_2_0"/>
          <p:cNvSpPr/>
          <p:nvPr/>
        </p:nvSpPr>
        <p:spPr>
          <a:xfrm>
            <a:off x="5559756" y="160538"/>
            <a:ext cx="10662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CN" sz="2400">
                <a:solidFill>
                  <a:srgbClr val="61B5C0"/>
                </a:solidFill>
                <a:latin typeface="Microsoft Yahei"/>
                <a:ea typeface="Microsoft Yahei"/>
                <a:cs typeface="Microsoft Yahei"/>
                <a:sym typeface="Microsoft Yahei"/>
              </a:rPr>
              <a:t>Data</a:t>
            </a:r>
            <a:endParaRPr b="1" sz="2400">
              <a:solidFill>
                <a:srgbClr val="61B5C0"/>
              </a:solidFill>
              <a:latin typeface="Microsoft Yahei"/>
              <a:ea typeface="Microsoft Yahei"/>
              <a:cs typeface="Microsoft Yahei"/>
              <a:sym typeface="Microsoft Yahei"/>
            </a:endParaRPr>
          </a:p>
        </p:txBody>
      </p:sp>
      <p:pic>
        <p:nvPicPr>
          <p:cNvPr descr="A close up of text on a white background&#10;&#10;Description automatically generated" id="157" name="Google Shape;157;g6bd0f91e44_2_0"/>
          <p:cNvPicPr preferRelativeResize="0"/>
          <p:nvPr/>
        </p:nvPicPr>
        <p:blipFill rotWithShape="1">
          <a:blip r:embed="rId5">
            <a:alphaModFix/>
          </a:blip>
          <a:srcRect b="0" l="0" r="0" t="0"/>
          <a:stretch/>
        </p:blipFill>
        <p:spPr>
          <a:xfrm>
            <a:off x="259050" y="1034250"/>
            <a:ext cx="7164400" cy="4174950"/>
          </a:xfrm>
          <a:prstGeom prst="rect">
            <a:avLst/>
          </a:prstGeom>
          <a:noFill/>
          <a:ln>
            <a:noFill/>
          </a:ln>
        </p:spPr>
      </p:pic>
      <p:sp>
        <p:nvSpPr>
          <p:cNvPr id="158" name="Google Shape;158;g6bd0f91e44_2_0"/>
          <p:cNvSpPr/>
          <p:nvPr/>
        </p:nvSpPr>
        <p:spPr>
          <a:xfrm>
            <a:off x="1233102" y="1125125"/>
            <a:ext cx="4740900" cy="21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 name="Google Shape;159;g6bd0f91e44_2_0"/>
          <p:cNvSpPr/>
          <p:nvPr/>
        </p:nvSpPr>
        <p:spPr>
          <a:xfrm>
            <a:off x="1233095" y="4911600"/>
            <a:ext cx="5410500" cy="21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aphicFrame>
        <p:nvGraphicFramePr>
          <p:cNvPr id="160" name="Google Shape;160;g6bd0f91e44_2_0"/>
          <p:cNvGraphicFramePr/>
          <p:nvPr/>
        </p:nvGraphicFramePr>
        <p:xfrm>
          <a:off x="7550150" y="1034250"/>
          <a:ext cx="3000000" cy="3000000"/>
        </p:xfrm>
        <a:graphic>
          <a:graphicData uri="http://schemas.openxmlformats.org/drawingml/2006/table">
            <a:tbl>
              <a:tblPr>
                <a:noFill/>
                <a:tableStyleId>{A0B3AC25-76DB-458B-9D2A-FA478F42A9C3}</a:tableStyleId>
              </a:tblPr>
              <a:tblGrid>
                <a:gridCol w="3440550"/>
                <a:gridCol w="1054050"/>
              </a:tblGrid>
              <a:tr h="734825">
                <a:tc>
                  <a:txBody>
                    <a:bodyPr/>
                    <a:lstStyle/>
                    <a:p>
                      <a:pPr indent="0" lvl="0" marL="0" rtl="0" algn="l">
                        <a:spcBef>
                          <a:spcPts val="0"/>
                        </a:spcBef>
                        <a:spcAft>
                          <a:spcPts val="0"/>
                        </a:spcAft>
                        <a:buNone/>
                      </a:pPr>
                      <a:r>
                        <a:rPr lang="zh-CN"/>
                        <a:t>ID</a:t>
                      </a:r>
                      <a:endParaRPr/>
                    </a:p>
                  </a:txBody>
                  <a:tcPr marT="91425" marB="91425" marR="91425" marL="91425"/>
                </a:tc>
                <a:tc>
                  <a:txBody>
                    <a:bodyPr/>
                    <a:lstStyle/>
                    <a:p>
                      <a:pPr indent="0" lvl="0" marL="0" rtl="0" algn="l">
                        <a:spcBef>
                          <a:spcPts val="0"/>
                        </a:spcBef>
                        <a:spcAft>
                          <a:spcPts val="0"/>
                        </a:spcAft>
                        <a:buNone/>
                      </a:pPr>
                      <a:r>
                        <a:rPr lang="zh-CN"/>
                        <a:t>Label</a:t>
                      </a:r>
                      <a:endParaRPr/>
                    </a:p>
                  </a:txBody>
                  <a:tcPr marT="91425" marB="91425" marR="91425" marL="91425"/>
                </a:tc>
              </a:tr>
              <a:tr h="573350">
                <a:tc>
                  <a:txBody>
                    <a:bodyPr/>
                    <a:lstStyle/>
                    <a:p>
                      <a:pPr indent="0" lvl="0" marL="0" rtl="0" algn="l">
                        <a:spcBef>
                          <a:spcPts val="0"/>
                        </a:spcBef>
                        <a:spcAft>
                          <a:spcPts val="0"/>
                        </a:spcAft>
                        <a:buNone/>
                      </a:pPr>
                      <a:r>
                        <a:rPr lang="zh-CN"/>
                        <a:t>ID_5c8b5d701_epidural</a:t>
                      </a:r>
                      <a:endParaRPr/>
                    </a:p>
                  </a:txBody>
                  <a:tcPr marT="91425" marB="91425" marR="91425" marL="91425"/>
                </a:tc>
                <a:tc>
                  <a:txBody>
                    <a:bodyPr/>
                    <a:lstStyle/>
                    <a:p>
                      <a:pPr indent="0" lvl="0" marL="0" rtl="0" algn="r">
                        <a:lnSpc>
                          <a:spcPct val="115000"/>
                        </a:lnSpc>
                        <a:spcBef>
                          <a:spcPts val="0"/>
                        </a:spcBef>
                        <a:spcAft>
                          <a:spcPts val="0"/>
                        </a:spcAft>
                        <a:buNone/>
                      </a:pPr>
                      <a:r>
                        <a:rPr lang="zh-CN"/>
                        <a:t>1</a:t>
                      </a:r>
                      <a:endParaRPr/>
                    </a:p>
                  </a:txBody>
                  <a:tcPr marT="91425" marB="91425" marR="91425" marL="91425"/>
                </a:tc>
              </a:tr>
              <a:tr h="573350">
                <a:tc>
                  <a:txBody>
                    <a:bodyPr/>
                    <a:lstStyle/>
                    <a:p>
                      <a:pPr indent="0" lvl="0" marL="0" rtl="0" algn="l">
                        <a:spcBef>
                          <a:spcPts val="0"/>
                        </a:spcBef>
                        <a:spcAft>
                          <a:spcPts val="0"/>
                        </a:spcAft>
                        <a:buNone/>
                      </a:pPr>
                      <a:r>
                        <a:rPr lang="zh-CN">
                          <a:solidFill>
                            <a:schemeClr val="dk1"/>
                          </a:solidFill>
                        </a:rPr>
                        <a:t>ID_5c8b5d701</a:t>
                      </a:r>
                      <a:r>
                        <a:rPr lang="zh-CN"/>
                        <a:t>_intraparenchymal</a:t>
                      </a:r>
                      <a:endParaRPr/>
                    </a:p>
                  </a:txBody>
                  <a:tcPr marT="91425" marB="91425" marR="91425" marL="91425"/>
                </a:tc>
                <a:tc>
                  <a:txBody>
                    <a:bodyPr/>
                    <a:lstStyle/>
                    <a:p>
                      <a:pPr indent="0" lvl="0" marL="0" rtl="0" algn="r">
                        <a:lnSpc>
                          <a:spcPct val="115000"/>
                        </a:lnSpc>
                        <a:spcBef>
                          <a:spcPts val="0"/>
                        </a:spcBef>
                        <a:spcAft>
                          <a:spcPts val="0"/>
                        </a:spcAft>
                        <a:buNone/>
                      </a:pPr>
                      <a:r>
                        <a:rPr lang="zh-CN"/>
                        <a:t>0</a:t>
                      </a:r>
                      <a:endParaRPr/>
                    </a:p>
                  </a:txBody>
                  <a:tcPr marT="91425" marB="91425" marR="91425" marL="91425"/>
                </a:tc>
              </a:tr>
              <a:tr h="573350">
                <a:tc>
                  <a:txBody>
                    <a:bodyPr/>
                    <a:lstStyle/>
                    <a:p>
                      <a:pPr indent="0" lvl="0" marL="0" rtl="0" algn="l">
                        <a:spcBef>
                          <a:spcPts val="0"/>
                        </a:spcBef>
                        <a:spcAft>
                          <a:spcPts val="0"/>
                        </a:spcAft>
                        <a:buNone/>
                      </a:pPr>
                      <a:r>
                        <a:rPr lang="zh-CN">
                          <a:solidFill>
                            <a:schemeClr val="dk1"/>
                          </a:solidFill>
                        </a:rPr>
                        <a:t>ID_5c8b5d701</a:t>
                      </a:r>
                      <a:r>
                        <a:rPr lang="zh-CN"/>
                        <a:t>_intraventricular</a:t>
                      </a:r>
                      <a:endParaRPr/>
                    </a:p>
                  </a:txBody>
                  <a:tcPr marT="91425" marB="91425" marR="91425" marL="91425"/>
                </a:tc>
                <a:tc>
                  <a:txBody>
                    <a:bodyPr/>
                    <a:lstStyle/>
                    <a:p>
                      <a:pPr indent="0" lvl="0" marL="0" rtl="0" algn="r">
                        <a:lnSpc>
                          <a:spcPct val="115000"/>
                        </a:lnSpc>
                        <a:spcBef>
                          <a:spcPts val="0"/>
                        </a:spcBef>
                        <a:spcAft>
                          <a:spcPts val="0"/>
                        </a:spcAft>
                        <a:buNone/>
                      </a:pPr>
                      <a:r>
                        <a:rPr lang="zh-CN"/>
                        <a:t>0</a:t>
                      </a:r>
                      <a:endParaRPr/>
                    </a:p>
                  </a:txBody>
                  <a:tcPr marT="91425" marB="91425" marR="91425" marL="91425"/>
                </a:tc>
              </a:tr>
              <a:tr h="573350">
                <a:tc>
                  <a:txBody>
                    <a:bodyPr/>
                    <a:lstStyle/>
                    <a:p>
                      <a:pPr indent="0" lvl="0" marL="0" rtl="0" algn="l">
                        <a:spcBef>
                          <a:spcPts val="0"/>
                        </a:spcBef>
                        <a:spcAft>
                          <a:spcPts val="0"/>
                        </a:spcAft>
                        <a:buNone/>
                      </a:pPr>
                      <a:r>
                        <a:rPr lang="zh-CN">
                          <a:solidFill>
                            <a:schemeClr val="dk1"/>
                          </a:solidFill>
                        </a:rPr>
                        <a:t>ID_5c8b5d701</a:t>
                      </a:r>
                      <a:r>
                        <a:rPr lang="zh-CN"/>
                        <a:t>_subarachnoid</a:t>
                      </a:r>
                      <a:endParaRPr/>
                    </a:p>
                  </a:txBody>
                  <a:tcPr marT="91425" marB="91425" marR="91425" marL="91425"/>
                </a:tc>
                <a:tc>
                  <a:txBody>
                    <a:bodyPr/>
                    <a:lstStyle/>
                    <a:p>
                      <a:pPr indent="0" lvl="0" marL="0" rtl="0" algn="r">
                        <a:lnSpc>
                          <a:spcPct val="115000"/>
                        </a:lnSpc>
                        <a:spcBef>
                          <a:spcPts val="0"/>
                        </a:spcBef>
                        <a:spcAft>
                          <a:spcPts val="0"/>
                        </a:spcAft>
                        <a:buNone/>
                      </a:pPr>
                      <a:r>
                        <a:rPr lang="zh-CN"/>
                        <a:t>0</a:t>
                      </a:r>
                      <a:endParaRPr/>
                    </a:p>
                  </a:txBody>
                  <a:tcPr marT="91425" marB="91425" marR="91425" marL="91425"/>
                </a:tc>
              </a:tr>
              <a:tr h="573350">
                <a:tc>
                  <a:txBody>
                    <a:bodyPr/>
                    <a:lstStyle/>
                    <a:p>
                      <a:pPr indent="0" lvl="0" marL="0" rtl="0" algn="l">
                        <a:spcBef>
                          <a:spcPts val="0"/>
                        </a:spcBef>
                        <a:spcAft>
                          <a:spcPts val="0"/>
                        </a:spcAft>
                        <a:buNone/>
                      </a:pPr>
                      <a:r>
                        <a:rPr lang="zh-CN">
                          <a:solidFill>
                            <a:schemeClr val="dk1"/>
                          </a:solidFill>
                        </a:rPr>
                        <a:t>ID_5c8b5d701</a:t>
                      </a:r>
                      <a:r>
                        <a:rPr lang="zh-CN"/>
                        <a:t>_subdural</a:t>
                      </a:r>
                      <a:endParaRPr/>
                    </a:p>
                  </a:txBody>
                  <a:tcPr marT="91425" marB="91425" marR="91425" marL="91425"/>
                </a:tc>
                <a:tc>
                  <a:txBody>
                    <a:bodyPr/>
                    <a:lstStyle/>
                    <a:p>
                      <a:pPr indent="0" lvl="0" marL="0" rtl="0" algn="r">
                        <a:lnSpc>
                          <a:spcPct val="115000"/>
                        </a:lnSpc>
                        <a:spcBef>
                          <a:spcPts val="0"/>
                        </a:spcBef>
                        <a:spcAft>
                          <a:spcPts val="0"/>
                        </a:spcAft>
                        <a:buNone/>
                      </a:pPr>
                      <a:r>
                        <a:rPr lang="zh-CN"/>
                        <a:t>0</a:t>
                      </a:r>
                      <a:endParaRPr/>
                    </a:p>
                  </a:txBody>
                  <a:tcPr marT="91425" marB="91425" marR="91425" marL="91425"/>
                </a:tc>
              </a:tr>
              <a:tr h="573350">
                <a:tc>
                  <a:txBody>
                    <a:bodyPr/>
                    <a:lstStyle/>
                    <a:p>
                      <a:pPr indent="0" lvl="0" marL="0" rtl="0" algn="l">
                        <a:spcBef>
                          <a:spcPts val="0"/>
                        </a:spcBef>
                        <a:spcAft>
                          <a:spcPts val="0"/>
                        </a:spcAft>
                        <a:buNone/>
                      </a:pPr>
                      <a:r>
                        <a:rPr lang="zh-CN">
                          <a:solidFill>
                            <a:schemeClr val="dk1"/>
                          </a:solidFill>
                        </a:rPr>
                        <a:t>ID_5c8b5d701</a:t>
                      </a:r>
                      <a:r>
                        <a:rPr lang="zh-CN"/>
                        <a:t>_any</a:t>
                      </a:r>
                      <a:endParaRPr/>
                    </a:p>
                  </a:txBody>
                  <a:tcPr marT="91425" marB="91425" marR="91425" marL="91425"/>
                </a:tc>
                <a:tc>
                  <a:txBody>
                    <a:bodyPr/>
                    <a:lstStyle/>
                    <a:p>
                      <a:pPr indent="0" lvl="0" marL="0" rtl="0" algn="r">
                        <a:lnSpc>
                          <a:spcPct val="115000"/>
                        </a:lnSpc>
                        <a:spcBef>
                          <a:spcPts val="0"/>
                        </a:spcBef>
                        <a:spcAft>
                          <a:spcPts val="0"/>
                        </a:spcAft>
                        <a:buNone/>
                      </a:pPr>
                      <a:r>
                        <a:rPr lang="zh-CN"/>
                        <a:t>1</a:t>
                      </a:r>
                      <a:endParaRPr/>
                    </a:p>
                  </a:txBody>
                  <a:tcPr marT="91425" marB="91425" marR="91425" marL="91425"/>
                </a:tc>
              </a:tr>
            </a:tbl>
          </a:graphicData>
        </a:graphic>
      </p:graphicFrame>
      <p:cxnSp>
        <p:nvCxnSpPr>
          <p:cNvPr id="161" name="Google Shape;161;g6bd0f91e44_2_0"/>
          <p:cNvCxnSpPr/>
          <p:nvPr/>
        </p:nvCxnSpPr>
        <p:spPr>
          <a:xfrm>
            <a:off x="5974002" y="1233725"/>
            <a:ext cx="1701000" cy="119100"/>
          </a:xfrm>
          <a:prstGeom prst="straightConnector1">
            <a:avLst/>
          </a:prstGeom>
          <a:noFill/>
          <a:ln cap="flat" cmpd="sng" w="38100">
            <a:solidFill>
              <a:srgbClr val="FF0000"/>
            </a:solidFill>
            <a:prstDash val="solid"/>
            <a:round/>
            <a:headEnd len="med" w="med" type="none"/>
            <a:tailEnd len="med" w="med" type="triangle"/>
          </a:ln>
        </p:spPr>
      </p:cxnSp>
      <p:sp>
        <p:nvSpPr>
          <p:cNvPr id="162" name="Google Shape;162;g6bd0f91e44_2_0"/>
          <p:cNvSpPr txBox="1"/>
          <p:nvPr/>
        </p:nvSpPr>
        <p:spPr>
          <a:xfrm>
            <a:off x="1446600" y="5545325"/>
            <a:ext cx="4631400" cy="5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CN" sz="1800">
                <a:solidFill>
                  <a:srgbClr val="434343"/>
                </a:solidFill>
              </a:rPr>
              <a:t>DICOM</a:t>
            </a:r>
            <a:endParaRPr sz="1800">
              <a:solidFill>
                <a:srgbClr val="434343"/>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pic>
        <p:nvPicPr>
          <p:cNvPr id="168" name="Google Shape;168;p8"/>
          <p:cNvPicPr preferRelativeResize="0"/>
          <p:nvPr/>
        </p:nvPicPr>
        <p:blipFill rotWithShape="1">
          <a:blip r:embed="rId3">
            <a:alphaModFix/>
          </a:blip>
          <a:srcRect b="1244" l="651" r="2203" t="3819"/>
          <a:stretch/>
        </p:blipFill>
        <p:spPr>
          <a:xfrm>
            <a:off x="-3085" y="-1"/>
            <a:ext cx="12192001" cy="6858000"/>
          </a:xfrm>
          <a:prstGeom prst="rect">
            <a:avLst/>
          </a:prstGeom>
          <a:noFill/>
          <a:ln>
            <a:noFill/>
          </a:ln>
        </p:spPr>
      </p:pic>
      <p:pic>
        <p:nvPicPr>
          <p:cNvPr id="169" name="Google Shape;169;p8"/>
          <p:cNvPicPr preferRelativeResize="0"/>
          <p:nvPr/>
        </p:nvPicPr>
        <p:blipFill rotWithShape="1">
          <a:blip r:embed="rId4">
            <a:alphaModFix/>
          </a:blip>
          <a:srcRect b="0" l="0" r="0" t="50000"/>
          <a:stretch/>
        </p:blipFill>
        <p:spPr>
          <a:xfrm>
            <a:off x="5552575" y="-1"/>
            <a:ext cx="1086850" cy="157723"/>
          </a:xfrm>
          <a:custGeom>
            <a:rect b="b" l="l" r="r" t="t"/>
            <a:pathLst>
              <a:path extrusionOk="0" h="1792380" w="4121253">
                <a:moveTo>
                  <a:pt x="0" y="0"/>
                </a:moveTo>
                <a:lnTo>
                  <a:pt x="4121253" y="0"/>
                </a:lnTo>
                <a:lnTo>
                  <a:pt x="4121253" y="1792380"/>
                </a:lnTo>
                <a:lnTo>
                  <a:pt x="0" y="1792380"/>
                </a:lnTo>
                <a:close/>
              </a:path>
            </a:pathLst>
          </a:custGeom>
          <a:noFill/>
          <a:ln>
            <a:noFill/>
          </a:ln>
        </p:spPr>
      </p:pic>
      <p:sp>
        <p:nvSpPr>
          <p:cNvPr id="170" name="Google Shape;170;p8"/>
          <p:cNvSpPr/>
          <p:nvPr/>
        </p:nvSpPr>
        <p:spPr>
          <a:xfrm>
            <a:off x="5559756" y="160538"/>
            <a:ext cx="106631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CN" sz="2400">
                <a:solidFill>
                  <a:srgbClr val="61B5C0"/>
                </a:solidFill>
                <a:latin typeface="Microsoft Yahei"/>
                <a:ea typeface="Microsoft Yahei"/>
                <a:cs typeface="Microsoft Yahei"/>
                <a:sym typeface="Microsoft Yahei"/>
              </a:rPr>
              <a:t>Data</a:t>
            </a:r>
            <a:endParaRPr b="1" sz="2400">
              <a:solidFill>
                <a:srgbClr val="61B5C0"/>
              </a:solidFill>
              <a:latin typeface="Microsoft Yahei"/>
              <a:ea typeface="Microsoft Yahei"/>
              <a:cs typeface="Microsoft Yahei"/>
              <a:sym typeface="Microsoft Yahei"/>
            </a:endParaRPr>
          </a:p>
        </p:txBody>
      </p:sp>
      <p:grpSp>
        <p:nvGrpSpPr>
          <p:cNvPr id="171" name="Google Shape;171;p8"/>
          <p:cNvGrpSpPr/>
          <p:nvPr/>
        </p:nvGrpSpPr>
        <p:grpSpPr>
          <a:xfrm>
            <a:off x="5506934" y="1469603"/>
            <a:ext cx="1171962" cy="1171962"/>
            <a:chOff x="6194385" y="2634050"/>
            <a:chExt cx="2542032" cy="2542032"/>
          </a:xfrm>
        </p:grpSpPr>
        <p:sp>
          <p:nvSpPr>
            <p:cNvPr id="172" name="Google Shape;172;p8"/>
            <p:cNvSpPr/>
            <p:nvPr/>
          </p:nvSpPr>
          <p:spPr>
            <a:xfrm>
              <a:off x="6194385" y="2634050"/>
              <a:ext cx="2542032" cy="2542032"/>
            </a:xfrm>
            <a:prstGeom prst="ellipse">
              <a:avLst/>
            </a:prstGeom>
            <a:noFill/>
            <a:ln cap="flat" cmpd="sng" w="1270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3" name="Google Shape;173;p8"/>
            <p:cNvSpPr/>
            <p:nvPr/>
          </p:nvSpPr>
          <p:spPr>
            <a:xfrm>
              <a:off x="6194385" y="2634050"/>
              <a:ext cx="2542032" cy="2542032"/>
            </a:xfrm>
            <a:prstGeom prst="arc">
              <a:avLst>
                <a:gd fmla="val 16200000" name="adj1"/>
                <a:gd fmla="val 14746857" name="adj2"/>
              </a:avLst>
            </a:prstGeom>
            <a:noFill/>
            <a:ln cap="flat" cmpd="sng" w="127000">
              <a:solidFill>
                <a:srgbClr val="5DB6C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4" name="Google Shape;174;p8"/>
          <p:cNvSpPr txBox="1"/>
          <p:nvPr/>
        </p:nvSpPr>
        <p:spPr>
          <a:xfrm>
            <a:off x="5483556" y="1889042"/>
            <a:ext cx="1280700" cy="4860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595959"/>
              </a:buClr>
              <a:buSzPts val="2800"/>
              <a:buFont typeface="Arial"/>
              <a:buNone/>
            </a:pPr>
            <a:r>
              <a:rPr b="1" lang="zh-CN" sz="2800">
                <a:solidFill>
                  <a:srgbClr val="595959"/>
                </a:solidFill>
                <a:latin typeface="Source Sans Pro"/>
                <a:ea typeface="Source Sans Pro"/>
                <a:cs typeface="Source Sans Pro"/>
                <a:sym typeface="Source Sans Pro"/>
              </a:rPr>
              <a:t>94 %</a:t>
            </a:r>
            <a:endParaRPr/>
          </a:p>
        </p:txBody>
      </p:sp>
      <p:pic>
        <p:nvPicPr>
          <p:cNvPr descr="A screenshot of a cell phone&#10;&#10;Description automatically generated" id="175" name="Google Shape;175;p8"/>
          <p:cNvPicPr preferRelativeResize="0"/>
          <p:nvPr/>
        </p:nvPicPr>
        <p:blipFill rotWithShape="1">
          <a:blip r:embed="rId5">
            <a:alphaModFix/>
          </a:blip>
          <a:srcRect b="0" l="0" r="0" t="0"/>
          <a:stretch/>
        </p:blipFill>
        <p:spPr>
          <a:xfrm>
            <a:off x="187925" y="3131851"/>
            <a:ext cx="5371825" cy="3451474"/>
          </a:xfrm>
          <a:prstGeom prst="rect">
            <a:avLst/>
          </a:prstGeom>
          <a:noFill/>
          <a:ln>
            <a:noFill/>
          </a:ln>
        </p:spPr>
      </p:pic>
      <p:pic>
        <p:nvPicPr>
          <p:cNvPr descr="A screenshot of a cell phone&#10;&#10;Description automatically generated" id="176" name="Google Shape;176;p8"/>
          <p:cNvPicPr preferRelativeResize="0"/>
          <p:nvPr/>
        </p:nvPicPr>
        <p:blipFill rotWithShape="1">
          <a:blip r:embed="rId6">
            <a:alphaModFix/>
          </a:blip>
          <a:srcRect b="0" l="0" r="0" t="0"/>
          <a:stretch/>
        </p:blipFill>
        <p:spPr>
          <a:xfrm>
            <a:off x="6181960" y="3209837"/>
            <a:ext cx="5924340" cy="3295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500"/>
                                        <p:tgtEl>
                                          <p:spTgt spid="17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500"/>
                                        <p:tgtEl>
                                          <p:spTgt spid="1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2016-02-24T10:59:00Z</dcterms:created>
  <dc:creator>PPTS</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y fmtid="{D5CDD505-2E9C-101B-9397-08002B2CF9AE}" pid="3" name="KSORubyTemplateID">
    <vt:lpwstr>8</vt:lpwstr>
  </property>
</Properties>
</file>